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6" r:id="rId8"/>
    <p:sldId id="262" r:id="rId9"/>
    <p:sldId id="263" r:id="rId10"/>
    <p:sldId id="264" r:id="rId11"/>
    <p:sldId id="267" r:id="rId12"/>
    <p:sldId id="265" r:id="rId13"/>
  </p:sldIdLst>
  <p:sldSz cx="14630400" cy="8229600"/>
  <p:notesSz cx="8229600" cy="14630400"/>
  <p:embeddedFontLst>
    <p:embeddedFont>
      <p:font typeface="Bitter" panose="020B0604020202020204" charset="0"/>
      <p:regular r:id="rId15"/>
    </p:embeddedFont>
    <p:embeddedFont>
      <p:font typeface="Consolas" panose="020B0609020204030204" pitchFamily="49" charset="0"/>
      <p:regular r:id="rId16"/>
      <p:bold r:id="rId17"/>
      <p:italic r:id="rId18"/>
      <p:boldItalic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C1D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80" d="100"/>
          <a:sy n="80" d="100"/>
        </p:scale>
        <p:origin x="139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119344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drive.google.com/drive/folders/1ggUYBmjoN8713EXJZOeBda318jBihBLg?usp=drive_link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99977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CIPHER KLASIK: Implementasi Kriptografi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75749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Presentasi ini disusun untuk memenuhi Tugas Matakuliah Kriptografi.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620351" y="4630698"/>
            <a:ext cx="721625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Oleh: Wildan Hanif (20123074) &amp; Zulfitrah Akbar (20123084)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620351" y="5248751"/>
            <a:ext cx="721625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PROGRAM STUDI INFORMATIKA S1 - UNIVERSITAS TEKNOLOGI DIGITAL, BANDUNG 2025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6280190" y="4375547"/>
            <a:ext cx="30480" cy="1854160"/>
          </a:xfrm>
          <a:prstGeom prst="rect">
            <a:avLst/>
          </a:prstGeom>
          <a:solidFill>
            <a:srgbClr val="9FA582"/>
          </a:solidFill>
          <a:ln/>
        </p:spPr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E18B992-65A7-BAA4-5A27-3A35259786CA}"/>
              </a:ext>
            </a:extLst>
          </p:cNvPr>
          <p:cNvSpPr/>
          <p:nvPr/>
        </p:nvSpPr>
        <p:spPr>
          <a:xfrm>
            <a:off x="12734925" y="7543800"/>
            <a:ext cx="1819275" cy="609600"/>
          </a:xfrm>
          <a:prstGeom prst="rect">
            <a:avLst/>
          </a:prstGeom>
          <a:solidFill>
            <a:srgbClr val="1C1D1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61286"/>
            <a:ext cx="5614035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Contoh Implementasi Kode</a:t>
            </a:r>
            <a:endParaRPr lang="en-US" sz="3550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FF0808E-5BD5-D099-4494-C588E2E643EF}"/>
              </a:ext>
            </a:extLst>
          </p:cNvPr>
          <p:cNvSpPr/>
          <p:nvPr/>
        </p:nvSpPr>
        <p:spPr>
          <a:xfrm>
            <a:off x="12734925" y="7543800"/>
            <a:ext cx="1819275" cy="609600"/>
          </a:xfrm>
          <a:prstGeom prst="rect">
            <a:avLst/>
          </a:prstGeom>
          <a:solidFill>
            <a:srgbClr val="1C1D1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Gambar 30" descr="Sebuah gambar berisi teks, tampilan, cuplikan layar, software&#10;&#10;Konten yang dihasilkan AI mungkin salah.">
            <a:extLst>
              <a:ext uri="{FF2B5EF4-FFF2-40B4-BE49-F238E27FC236}">
                <a16:creationId xmlns:a16="http://schemas.microsoft.com/office/drawing/2014/main" id="{EF0E3ED8-7B44-4756-712E-79E9D00EB4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5043" y="1954530"/>
            <a:ext cx="6959539" cy="5889356"/>
          </a:xfrm>
          <a:prstGeom prst="rect">
            <a:avLst/>
          </a:prstGeom>
        </p:spPr>
      </p:pic>
      <p:sp>
        <p:nvSpPr>
          <p:cNvPr id="32" name="Kotak Teks 31">
            <a:extLst>
              <a:ext uri="{FF2B5EF4-FFF2-40B4-BE49-F238E27FC236}">
                <a16:creationId xmlns:a16="http://schemas.microsoft.com/office/drawing/2014/main" id="{7989EA97-C7E4-FCF9-EDC1-E9983CC614C8}"/>
              </a:ext>
            </a:extLst>
          </p:cNvPr>
          <p:cNvSpPr txBox="1"/>
          <p:nvPr/>
        </p:nvSpPr>
        <p:spPr>
          <a:xfrm>
            <a:off x="788670" y="1405890"/>
            <a:ext cx="1187577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hlinkClick r:id="rId4"/>
              </a:rPr>
              <a:t>https://drive.google.com/drive/folders/1ggUYBmjoN8713EXJZOeBda318jBihBLg?usp=drive_link</a:t>
            </a:r>
            <a:endParaRPr lang="en-US"/>
          </a:p>
          <a:p>
            <a:pPr algn="ctr"/>
            <a:endParaRPr lang="id-ID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98E763A-C46F-9D5C-17C6-7AEEDF07E3D5}"/>
              </a:ext>
            </a:extLst>
          </p:cNvPr>
          <p:cNvSpPr/>
          <p:nvPr/>
        </p:nvSpPr>
        <p:spPr>
          <a:xfrm>
            <a:off x="12734925" y="7543800"/>
            <a:ext cx="1819275" cy="609600"/>
          </a:xfrm>
          <a:prstGeom prst="rect">
            <a:avLst/>
          </a:prstGeom>
          <a:solidFill>
            <a:srgbClr val="1C1D1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540990-8214-4774-8E96-55D1A67E72BE}"/>
              </a:ext>
            </a:extLst>
          </p:cNvPr>
          <p:cNvSpPr txBox="1"/>
          <p:nvPr/>
        </p:nvSpPr>
        <p:spPr>
          <a:xfrm>
            <a:off x="742950" y="810791"/>
            <a:ext cx="7315200" cy="6453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4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50" b="1" i="0" u="none" strike="noStrike" kern="1200" cap="none" spc="0" normalizeH="0" baseline="0" noProof="0" dirty="0" err="1">
                <a:ln>
                  <a:noFill/>
                </a:ln>
                <a:solidFill>
                  <a:srgbClr val="E1E5CD"/>
                </a:solidFill>
                <a:effectLst/>
                <a:uLnTx/>
                <a:uFillTx/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Implementasi</a:t>
            </a:r>
            <a:r>
              <a:rPr kumimoji="0" lang="en-US" sz="3550" b="1" i="0" u="none" strike="noStrike" kern="1200" cap="none" spc="0" normalizeH="0" baseline="0" noProof="0" dirty="0">
                <a:ln>
                  <a:noFill/>
                </a:ln>
                <a:solidFill>
                  <a:srgbClr val="E1E5CD"/>
                </a:solidFill>
                <a:effectLst/>
                <a:uLnTx/>
                <a:uFillTx/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 </a:t>
            </a:r>
            <a:r>
              <a:rPr kumimoji="0" lang="en-US" sz="3550" b="1" i="0" u="none" strike="noStrike" kern="1200" cap="none" spc="0" normalizeH="0" baseline="0" noProof="0" dirty="0" err="1">
                <a:ln>
                  <a:noFill/>
                </a:ln>
                <a:solidFill>
                  <a:srgbClr val="E1E5CD"/>
                </a:solidFill>
                <a:effectLst/>
                <a:uLnTx/>
                <a:uFillTx/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dengan</a:t>
            </a:r>
            <a:r>
              <a:rPr kumimoji="0" lang="en-US" sz="3550" b="1" i="0" u="none" strike="noStrike" kern="1200" cap="none" spc="0" normalizeH="0" baseline="0" noProof="0" dirty="0">
                <a:ln>
                  <a:noFill/>
                </a:ln>
                <a:solidFill>
                  <a:srgbClr val="E1E5CD"/>
                </a:solidFill>
                <a:effectLst/>
                <a:uLnTx/>
                <a:uFillTx/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 </a:t>
            </a:r>
            <a:r>
              <a:rPr kumimoji="0" lang="en-US" sz="3550" b="1" i="0" u="none" strike="noStrike" kern="1200" cap="none" spc="0" normalizeH="0" baseline="0" noProof="0" dirty="0" err="1">
                <a:ln>
                  <a:noFill/>
                </a:ln>
                <a:solidFill>
                  <a:srgbClr val="E1E5CD"/>
                </a:solidFill>
                <a:effectLst/>
                <a:uLnTx/>
                <a:uFillTx/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Cybertool</a:t>
            </a:r>
            <a:endParaRPr kumimoji="0" lang="en-US" sz="35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A4927C6-3BF0-0FC7-0DB1-0BE53FA0ED8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9347"/>
          <a:stretch>
            <a:fillRect/>
          </a:stretch>
        </p:blipFill>
        <p:spPr>
          <a:xfrm>
            <a:off x="742950" y="1953503"/>
            <a:ext cx="5471855" cy="43225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C10C3EB-F893-7DBC-C683-3738EBE398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4125" y="2237497"/>
            <a:ext cx="7677150" cy="3754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6363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810577"/>
            <a:ext cx="690633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Kesimpulan dan Takeaway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185951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Cipher Klasik menunjukkan evolusi awal kriptografi, dari substitusi sederhana hingga penggunaan aljabar.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2953822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5</a:t>
            </a:r>
            <a:endParaRPr lang="en-US" sz="5850" dirty="0"/>
          </a:p>
        </p:txBody>
      </p:sp>
      <p:sp>
        <p:nvSpPr>
          <p:cNvPr id="6" name="Text 3"/>
          <p:cNvSpPr/>
          <p:nvPr/>
        </p:nvSpPr>
        <p:spPr>
          <a:xfrm>
            <a:off x="6280190" y="3985617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Cipher Dibahas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6280190" y="4476036"/>
            <a:ext cx="23298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Caesar, Affine, Vigenere, Playfair, Hill.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8893493" y="2953822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26</a:t>
            </a:r>
            <a:endParaRPr lang="en-US" sz="5850" dirty="0"/>
          </a:p>
        </p:txBody>
      </p:sp>
      <p:sp>
        <p:nvSpPr>
          <p:cNvPr id="9" name="Text 6"/>
          <p:cNvSpPr/>
          <p:nvPr/>
        </p:nvSpPr>
        <p:spPr>
          <a:xfrm>
            <a:off x="8893493" y="3985617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Modulo Alfabet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8893493" y="4476036"/>
            <a:ext cx="232981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Dasar operasi untuk semua cipher substitusi berbasis huruf Latin.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11506795" y="2953822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2</a:t>
            </a:r>
            <a:endParaRPr lang="en-US" sz="5850" dirty="0"/>
          </a:p>
        </p:txBody>
      </p:sp>
      <p:sp>
        <p:nvSpPr>
          <p:cNvPr id="12" name="Text 9"/>
          <p:cNvSpPr/>
          <p:nvPr/>
        </p:nvSpPr>
        <p:spPr>
          <a:xfrm>
            <a:off x="11506795" y="3985617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Kunci Affine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11506795" y="4476036"/>
            <a:ext cx="23298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Membutuhkan dua kunci (a dan b) untuk enkripsi.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6620351" y="6437948"/>
            <a:ext cx="721625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Meskipun lemah terhadap komputer modern, pemahaman tentang Cipher Klasik adalah fondasi penting dalam studi Kriptografi.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6280190" y="6182797"/>
            <a:ext cx="30480" cy="1236107"/>
          </a:xfrm>
          <a:prstGeom prst="rect">
            <a:avLst/>
          </a:prstGeom>
          <a:solidFill>
            <a:srgbClr val="9FA582"/>
          </a:solidFill>
          <a:ln/>
        </p:spPr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04B8347-50C2-FC37-9887-3BE60FDA212A}"/>
              </a:ext>
            </a:extLst>
          </p:cNvPr>
          <p:cNvSpPr/>
          <p:nvPr/>
        </p:nvSpPr>
        <p:spPr>
          <a:xfrm>
            <a:off x="12734925" y="7543800"/>
            <a:ext cx="1819275" cy="609600"/>
          </a:xfrm>
          <a:prstGeom prst="rect">
            <a:avLst/>
          </a:prstGeom>
          <a:solidFill>
            <a:srgbClr val="1C1D1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76958"/>
            <a:ext cx="790884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Agenda: Lima Algoritma Kunci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53936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Kami akan membahas lima jenis Cipher Klasik, mulai dari yang paling sederhana hingga yang menggunakan aljabar linear.</a:t>
            </a:r>
            <a:endParaRPr lang="en-US" sz="17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157418"/>
            <a:ext cx="226814" cy="283488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793790" y="3512463"/>
            <a:ext cx="4196358" cy="30480"/>
          </a:xfrm>
          <a:prstGeom prst="rect">
            <a:avLst/>
          </a:prstGeom>
          <a:solidFill>
            <a:srgbClr val="9FA582"/>
          </a:solidFill>
          <a:ln/>
        </p:spPr>
      </p:sp>
      <p:sp>
        <p:nvSpPr>
          <p:cNvPr id="6" name="Text 3"/>
          <p:cNvSpPr/>
          <p:nvPr/>
        </p:nvSpPr>
        <p:spPr>
          <a:xfrm>
            <a:off x="793790" y="368677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Caesar Cipher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93790" y="4177189"/>
            <a:ext cx="3717250" cy="9390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Cipher </a:t>
            </a:r>
            <a:r>
              <a:rPr lang="en-US" sz="1750" dirty="0" err="1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substitusi</a:t>
            </a: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 paling </a:t>
            </a:r>
            <a:r>
              <a:rPr lang="en-US" sz="1750" dirty="0" err="1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dasar</a:t>
            </a: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, 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 err="1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menggeser</a:t>
            </a: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 </a:t>
            </a:r>
            <a:r>
              <a:rPr lang="en-US" sz="1750" dirty="0" err="1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huruf</a:t>
            </a: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 </a:t>
            </a:r>
            <a:r>
              <a:rPr lang="en-US" sz="1750" dirty="0" err="1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sesuai</a:t>
            </a: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 n </a:t>
            </a:r>
            <a:r>
              <a:rPr lang="en-US" sz="1750" dirty="0" err="1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langkah</a:t>
            </a: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.</a:t>
            </a:r>
            <a:endParaRPr lang="en-US" sz="17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6962" y="3157418"/>
            <a:ext cx="226814" cy="283488"/>
          </a:xfrm>
          <a:prstGeom prst="rect">
            <a:avLst/>
          </a:prstGeom>
        </p:spPr>
      </p:pic>
      <p:sp>
        <p:nvSpPr>
          <p:cNvPr id="9" name="Shape 5"/>
          <p:cNvSpPr/>
          <p:nvPr/>
        </p:nvSpPr>
        <p:spPr>
          <a:xfrm>
            <a:off x="5216962" y="3512463"/>
            <a:ext cx="4196358" cy="30480"/>
          </a:xfrm>
          <a:prstGeom prst="rect">
            <a:avLst/>
          </a:prstGeom>
          <a:solidFill>
            <a:srgbClr val="9FA582"/>
          </a:solidFill>
          <a:ln/>
        </p:spPr>
      </p:sp>
      <p:sp>
        <p:nvSpPr>
          <p:cNvPr id="10" name="Text 6"/>
          <p:cNvSpPr/>
          <p:nvPr/>
        </p:nvSpPr>
        <p:spPr>
          <a:xfrm>
            <a:off x="5216962" y="368677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Affine Cipher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5216962" y="4177189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 err="1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Pengembangan</a:t>
            </a: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 Caesar </a:t>
            </a:r>
            <a:r>
              <a:rPr lang="en-US" sz="1750" dirty="0" err="1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dengan</a:t>
            </a: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 </a:t>
            </a:r>
            <a:r>
              <a:rPr lang="en-US" sz="1750" dirty="0" err="1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fungsi</a:t>
            </a: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 </a:t>
            </a:r>
            <a:r>
              <a:rPr lang="en-US" sz="1750" dirty="0" err="1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perkalian</a:t>
            </a: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 dan </a:t>
            </a:r>
            <a:r>
              <a:rPr lang="en-US" sz="1750" dirty="0" err="1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penjumlahan</a:t>
            </a: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 dua </a:t>
            </a:r>
            <a:r>
              <a:rPr lang="en-US" sz="1750" dirty="0" err="1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kunci</a:t>
            </a: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.</a:t>
            </a:r>
            <a:endParaRPr lang="en-US" sz="1750" dirty="0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40133" y="3157418"/>
            <a:ext cx="226814" cy="283488"/>
          </a:xfrm>
          <a:prstGeom prst="rect">
            <a:avLst/>
          </a:prstGeom>
        </p:spPr>
      </p:pic>
      <p:sp>
        <p:nvSpPr>
          <p:cNvPr id="13" name="Shape 8"/>
          <p:cNvSpPr/>
          <p:nvPr/>
        </p:nvSpPr>
        <p:spPr>
          <a:xfrm>
            <a:off x="9640133" y="3512463"/>
            <a:ext cx="4196358" cy="30480"/>
          </a:xfrm>
          <a:prstGeom prst="rect">
            <a:avLst/>
          </a:prstGeom>
          <a:solidFill>
            <a:srgbClr val="9FA582"/>
          </a:solidFill>
          <a:ln/>
        </p:spPr>
      </p:sp>
      <p:sp>
        <p:nvSpPr>
          <p:cNvPr id="14" name="Text 9"/>
          <p:cNvSpPr/>
          <p:nvPr/>
        </p:nvSpPr>
        <p:spPr>
          <a:xfrm>
            <a:off x="9640133" y="368677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Vigenere Cipher</a:t>
            </a:r>
            <a:endParaRPr lang="en-US" sz="2200" dirty="0"/>
          </a:p>
        </p:txBody>
      </p:sp>
      <p:sp>
        <p:nvSpPr>
          <p:cNvPr id="15" name="Text 10"/>
          <p:cNvSpPr/>
          <p:nvPr/>
        </p:nvSpPr>
        <p:spPr>
          <a:xfrm>
            <a:off x="9640133" y="4177189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 err="1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Menggunakan</a:t>
            </a: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 kata </a:t>
            </a:r>
            <a:r>
              <a:rPr lang="en-US" sz="1750" dirty="0" err="1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kunci</a:t>
            </a: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 </a:t>
            </a:r>
            <a:r>
              <a:rPr lang="en-US" sz="1750" dirty="0" err="1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untuk</a:t>
            </a: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 </a:t>
            </a:r>
            <a:r>
              <a:rPr lang="en-US" sz="1750" dirty="0" err="1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pergeseran</a:t>
            </a: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 </a:t>
            </a:r>
            <a:r>
              <a:rPr lang="en-US" sz="1750" dirty="0" err="1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berulang</a:t>
            </a: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, </a:t>
            </a:r>
            <a:r>
              <a:rPr lang="en-US" sz="1750" dirty="0" err="1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pola</a:t>
            </a: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 </a:t>
            </a:r>
            <a:r>
              <a:rPr lang="en-US" sz="1750" dirty="0" err="1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tidak</a:t>
            </a: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 </a:t>
            </a:r>
            <a:r>
              <a:rPr lang="en-US" sz="1750" dirty="0" err="1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seragam</a:t>
            </a: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.</a:t>
            </a:r>
            <a:endParaRPr lang="en-US" sz="1750" dirty="0"/>
          </a:p>
        </p:txBody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5299829"/>
            <a:ext cx="226814" cy="283488"/>
          </a:xfrm>
          <a:prstGeom prst="rect">
            <a:avLst/>
          </a:prstGeom>
        </p:spPr>
      </p:pic>
      <p:sp>
        <p:nvSpPr>
          <p:cNvPr id="17" name="Shape 11"/>
          <p:cNvSpPr/>
          <p:nvPr/>
        </p:nvSpPr>
        <p:spPr>
          <a:xfrm>
            <a:off x="793790" y="5654873"/>
            <a:ext cx="6407944" cy="30480"/>
          </a:xfrm>
          <a:prstGeom prst="rect">
            <a:avLst/>
          </a:prstGeom>
          <a:solidFill>
            <a:srgbClr val="9FA582"/>
          </a:solidFill>
          <a:ln/>
        </p:spPr>
      </p:sp>
      <p:sp>
        <p:nvSpPr>
          <p:cNvPr id="18" name="Text 12"/>
          <p:cNvSpPr/>
          <p:nvPr/>
        </p:nvSpPr>
        <p:spPr>
          <a:xfrm>
            <a:off x="793790" y="582918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Playfair Cipher</a:t>
            </a:r>
            <a:endParaRPr lang="en-US" sz="2200" dirty="0"/>
          </a:p>
        </p:txBody>
      </p:sp>
      <p:sp>
        <p:nvSpPr>
          <p:cNvPr id="19" name="Text 13"/>
          <p:cNvSpPr/>
          <p:nvPr/>
        </p:nvSpPr>
        <p:spPr>
          <a:xfrm>
            <a:off x="793790" y="6319599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Cipher berbasis pasangan huruf (digraph).</a:t>
            </a:r>
            <a:endParaRPr lang="en-US" sz="1750" dirty="0"/>
          </a:p>
        </p:txBody>
      </p:sp>
      <p:pic>
        <p:nvPicPr>
          <p:cNvPr id="20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28548" y="5299829"/>
            <a:ext cx="226814" cy="283488"/>
          </a:xfrm>
          <a:prstGeom prst="rect">
            <a:avLst/>
          </a:prstGeom>
        </p:spPr>
      </p:pic>
      <p:sp>
        <p:nvSpPr>
          <p:cNvPr id="21" name="Shape 14"/>
          <p:cNvSpPr/>
          <p:nvPr/>
        </p:nvSpPr>
        <p:spPr>
          <a:xfrm>
            <a:off x="7428548" y="5654873"/>
            <a:ext cx="6407944" cy="30480"/>
          </a:xfrm>
          <a:prstGeom prst="rect">
            <a:avLst/>
          </a:prstGeom>
          <a:solidFill>
            <a:srgbClr val="9FA582"/>
          </a:solidFill>
          <a:ln/>
        </p:spPr>
      </p:sp>
      <p:sp>
        <p:nvSpPr>
          <p:cNvPr id="22" name="Text 15"/>
          <p:cNvSpPr/>
          <p:nvPr/>
        </p:nvSpPr>
        <p:spPr>
          <a:xfrm>
            <a:off x="7428548" y="582918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Hill Cipher</a:t>
            </a:r>
            <a:endParaRPr lang="en-US" sz="2200" dirty="0"/>
          </a:p>
        </p:txBody>
      </p:sp>
      <p:sp>
        <p:nvSpPr>
          <p:cNvPr id="23" name="Text 16"/>
          <p:cNvSpPr/>
          <p:nvPr/>
        </p:nvSpPr>
        <p:spPr>
          <a:xfrm>
            <a:off x="7428548" y="6319599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Menggunakan aljabar linear dan matriks kunci.</a:t>
            </a:r>
            <a:endParaRPr lang="en-US" sz="1750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E18B992-65A7-BAA4-5A27-3A35259786CA}"/>
              </a:ext>
            </a:extLst>
          </p:cNvPr>
          <p:cNvSpPr/>
          <p:nvPr/>
        </p:nvSpPr>
        <p:spPr>
          <a:xfrm>
            <a:off x="12760762" y="7492483"/>
            <a:ext cx="1819275" cy="609600"/>
          </a:xfrm>
          <a:prstGeom prst="rect">
            <a:avLst/>
          </a:prstGeom>
          <a:solidFill>
            <a:srgbClr val="1C1D1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9261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1. Caesar Cipher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168366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Teori Singkat</a:t>
            </a:r>
            <a:endParaRPr lang="en-US" sz="2650" dirty="0"/>
          </a:p>
        </p:txBody>
      </p:sp>
      <p:sp>
        <p:nvSpPr>
          <p:cNvPr id="4" name="Text 2"/>
          <p:cNvSpPr/>
          <p:nvPr/>
        </p:nvSpPr>
        <p:spPr>
          <a:xfrm>
            <a:off x="793790" y="2820472"/>
            <a:ext cx="7604284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Caesar Cipher </a:t>
            </a:r>
            <a:r>
              <a:rPr lang="en-US" sz="1750" dirty="0" err="1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adalah</a:t>
            </a: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 </a:t>
            </a:r>
            <a:r>
              <a:rPr lang="en-US" sz="1750" dirty="0" err="1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bentuk</a:t>
            </a: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 cipher </a:t>
            </a:r>
            <a:r>
              <a:rPr lang="en-US" sz="1750" dirty="0" err="1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substitusi</a:t>
            </a: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 paling </a:t>
            </a:r>
            <a:r>
              <a:rPr lang="en-US" sz="1750" dirty="0" err="1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sederhana</a:t>
            </a: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, </a:t>
            </a:r>
            <a:r>
              <a:rPr lang="en-US" sz="1750" dirty="0" err="1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ditemukan</a:t>
            </a: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 oleh Julius Caesar. </a:t>
            </a:r>
            <a:r>
              <a:rPr lang="en-US" sz="1750" dirty="0" err="1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Algoritma</a:t>
            </a: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 </a:t>
            </a:r>
            <a:r>
              <a:rPr lang="en-US" sz="1750" dirty="0" err="1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ini</a:t>
            </a: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 </a:t>
            </a:r>
            <a:r>
              <a:rPr lang="en-US" sz="1750" dirty="0" err="1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menggeser</a:t>
            </a: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 </a:t>
            </a:r>
            <a:r>
              <a:rPr lang="en-US" sz="1750" dirty="0" err="1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setiap</a:t>
            </a: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 </a:t>
            </a:r>
            <a:r>
              <a:rPr lang="en-US" sz="1750" dirty="0" err="1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huruf</a:t>
            </a: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 </a:t>
            </a:r>
            <a:r>
              <a:rPr lang="en-US" sz="1750" dirty="0" err="1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dalam</a:t>
            </a: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 </a:t>
            </a:r>
            <a:r>
              <a:rPr lang="en-US" sz="1750" dirty="0" err="1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alfabet</a:t>
            </a: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 </a:t>
            </a:r>
            <a:r>
              <a:rPr lang="en-US" sz="1750" dirty="0" err="1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sejauh</a:t>
            </a: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 n </a:t>
            </a:r>
            <a:r>
              <a:rPr lang="en-US" sz="1750" dirty="0" err="1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langkah</a:t>
            </a: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 (</a:t>
            </a:r>
            <a:r>
              <a:rPr lang="en-US" sz="1750" dirty="0" err="1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misalnya</a:t>
            </a: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, A → D </a:t>
            </a:r>
            <a:r>
              <a:rPr lang="en-US" sz="1750" dirty="0" err="1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jika</a:t>
            </a: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 </a:t>
            </a:r>
            <a:r>
              <a:rPr lang="en-US" sz="1750" dirty="0" err="1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pergeseran</a:t>
            </a: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 = 3). Jika </a:t>
            </a:r>
            <a:r>
              <a:rPr lang="en-US" sz="1750" dirty="0" err="1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mencapai</a:t>
            </a: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 </a:t>
            </a:r>
            <a:r>
              <a:rPr lang="en-US" sz="1750" dirty="0" err="1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ujung</a:t>
            </a: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 </a:t>
            </a:r>
            <a:r>
              <a:rPr lang="en-US" sz="1750" dirty="0" err="1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alfabet</a:t>
            </a: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, </a:t>
            </a:r>
            <a:r>
              <a:rPr lang="en-US" sz="1750" dirty="0" err="1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pergeseran</a:t>
            </a: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 </a:t>
            </a:r>
            <a:r>
              <a:rPr lang="en-US" sz="1750" dirty="0" err="1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dilanjutkan</a:t>
            </a: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 </a:t>
            </a:r>
            <a:r>
              <a:rPr lang="en-US" sz="1750" dirty="0" err="1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dari</a:t>
            </a: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 </a:t>
            </a:r>
            <a:r>
              <a:rPr lang="en-US" sz="1750" dirty="0" err="1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awal</a:t>
            </a: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 (wrap-around). Hanya </a:t>
            </a:r>
            <a:r>
              <a:rPr lang="en-US" sz="1750" dirty="0" err="1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bekerja</a:t>
            </a: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 pada </a:t>
            </a:r>
            <a:r>
              <a:rPr lang="en-US" sz="1750" dirty="0" err="1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huruf</a:t>
            </a: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, </a:t>
            </a:r>
            <a:r>
              <a:rPr lang="en-US" sz="1750" dirty="0" err="1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karakter</a:t>
            </a: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 lain </a:t>
            </a:r>
            <a:r>
              <a:rPr lang="en-US" sz="1750" dirty="0" err="1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seperti</a:t>
            </a: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 </a:t>
            </a:r>
            <a:r>
              <a:rPr lang="en-US" sz="1750" dirty="0" err="1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angka</a:t>
            </a: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 dan </a:t>
            </a:r>
            <a:r>
              <a:rPr lang="en-US" sz="1750" dirty="0" err="1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tanda</a:t>
            </a: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 </a:t>
            </a:r>
            <a:r>
              <a:rPr lang="en-US" sz="1750" dirty="0" err="1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baca</a:t>
            </a: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 </a:t>
            </a:r>
            <a:r>
              <a:rPr lang="en-US" sz="1750" dirty="0" err="1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diabaikan</a:t>
            </a: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.</a:t>
            </a:r>
            <a:endParaRPr lang="en-US" sz="1750" dirty="0"/>
          </a:p>
        </p:txBody>
      </p:sp>
      <p:sp>
        <p:nvSpPr>
          <p:cNvPr id="5" name="Shape 3"/>
          <p:cNvSpPr/>
          <p:nvPr/>
        </p:nvSpPr>
        <p:spPr>
          <a:xfrm>
            <a:off x="793790" y="5570578"/>
            <a:ext cx="7604284" cy="1689616"/>
          </a:xfrm>
          <a:prstGeom prst="roundRect">
            <a:avLst>
              <a:gd name="adj" fmla="val 2014"/>
            </a:avLst>
          </a:prstGeom>
          <a:solidFill>
            <a:srgbClr val="2A2C20"/>
          </a:solidFill>
          <a:ln/>
        </p:spPr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604" y="5907049"/>
            <a:ext cx="283488" cy="226814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530906" y="5854066"/>
            <a:ext cx="664035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Sangat </a:t>
            </a:r>
            <a:r>
              <a:rPr lang="en-US" sz="1750" dirty="0" err="1">
                <a:solidFill>
                  <a:srgbClr val="FFFFFF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lemah</a:t>
            </a:r>
            <a:r>
              <a:rPr lang="en-US" sz="1750" dirty="0">
                <a:solidFill>
                  <a:srgbClr val="FFFFFF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 </a:t>
            </a:r>
            <a:r>
              <a:rPr lang="en-US" sz="1750" dirty="0" err="1">
                <a:solidFill>
                  <a:srgbClr val="FFFFFF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terhadap</a:t>
            </a:r>
            <a:r>
              <a:rPr lang="en-US" sz="1750" dirty="0">
                <a:solidFill>
                  <a:srgbClr val="FFFFFF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 </a:t>
            </a:r>
            <a:r>
              <a:rPr lang="en-US" sz="1750" dirty="0" err="1">
                <a:solidFill>
                  <a:srgbClr val="FFFFFF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serangan</a:t>
            </a:r>
            <a:r>
              <a:rPr lang="en-US" sz="1750" dirty="0">
                <a:solidFill>
                  <a:srgbClr val="FFFFFF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 brute force </a:t>
            </a:r>
            <a:r>
              <a:rPr lang="en-US" sz="1750" dirty="0" err="1">
                <a:solidFill>
                  <a:srgbClr val="FFFFFF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karena</a:t>
            </a:r>
            <a:r>
              <a:rPr lang="en-US" sz="1750" dirty="0">
                <a:solidFill>
                  <a:srgbClr val="FFFFFF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 </a:t>
            </a:r>
            <a:r>
              <a:rPr lang="en-US" sz="1750" dirty="0" err="1">
                <a:solidFill>
                  <a:srgbClr val="FFFFFF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hanya</a:t>
            </a:r>
            <a:r>
              <a:rPr lang="en-US" sz="1750" dirty="0">
                <a:solidFill>
                  <a:srgbClr val="FFFFFF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 </a:t>
            </a:r>
            <a:r>
              <a:rPr lang="en-US" sz="1750" dirty="0" err="1">
                <a:solidFill>
                  <a:srgbClr val="FFFFFF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ada</a:t>
            </a:r>
            <a:r>
              <a:rPr lang="en-US" sz="1750" dirty="0">
                <a:solidFill>
                  <a:srgbClr val="FFFFFF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 25 </a:t>
            </a:r>
            <a:r>
              <a:rPr lang="en-US" sz="1750" dirty="0" err="1">
                <a:solidFill>
                  <a:srgbClr val="FFFFFF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kemungkinan</a:t>
            </a:r>
            <a:r>
              <a:rPr lang="en-US" sz="1750" dirty="0">
                <a:solidFill>
                  <a:srgbClr val="FFFFFF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 </a:t>
            </a:r>
            <a:r>
              <a:rPr lang="en-US" sz="1750" dirty="0" err="1">
                <a:solidFill>
                  <a:srgbClr val="FFFFFF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kunci</a:t>
            </a:r>
            <a:r>
              <a:rPr lang="en-US" sz="1750" dirty="0">
                <a:solidFill>
                  <a:srgbClr val="FFFFFF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. Pola </a:t>
            </a:r>
            <a:r>
              <a:rPr lang="en-US" sz="1750" dirty="0" err="1">
                <a:solidFill>
                  <a:srgbClr val="FFFFFF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frekuensi</a:t>
            </a:r>
            <a:r>
              <a:rPr lang="en-US" sz="1750" dirty="0">
                <a:solidFill>
                  <a:srgbClr val="FFFFFF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 </a:t>
            </a:r>
            <a:r>
              <a:rPr lang="en-US" sz="1750" dirty="0" err="1">
                <a:solidFill>
                  <a:srgbClr val="FFFFFF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huruf</a:t>
            </a:r>
            <a:r>
              <a:rPr lang="en-US" sz="1750" dirty="0">
                <a:solidFill>
                  <a:srgbClr val="FFFFFF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 </a:t>
            </a:r>
            <a:r>
              <a:rPr lang="en-US" sz="1750" dirty="0" err="1">
                <a:solidFill>
                  <a:srgbClr val="FFFFFF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tetap</a:t>
            </a:r>
            <a:r>
              <a:rPr lang="en-US" sz="1750" dirty="0">
                <a:solidFill>
                  <a:srgbClr val="FFFFFF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 </a:t>
            </a:r>
            <a:r>
              <a:rPr lang="en-US" sz="1750" dirty="0" err="1">
                <a:solidFill>
                  <a:srgbClr val="FFFFFF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jelas</a:t>
            </a:r>
            <a:r>
              <a:rPr lang="en-US" sz="1750" dirty="0">
                <a:solidFill>
                  <a:srgbClr val="FFFFFF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, </a:t>
            </a:r>
            <a:r>
              <a:rPr lang="en-US" sz="1750" dirty="0" err="1">
                <a:solidFill>
                  <a:srgbClr val="FFFFFF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memudahkan</a:t>
            </a:r>
            <a:r>
              <a:rPr lang="en-US" sz="1750" dirty="0">
                <a:solidFill>
                  <a:srgbClr val="FFFFFF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 </a:t>
            </a:r>
            <a:r>
              <a:rPr lang="en-US" sz="1750" dirty="0" err="1">
                <a:solidFill>
                  <a:srgbClr val="FFFFFF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analisis</a:t>
            </a:r>
            <a:r>
              <a:rPr lang="en-US" sz="1750" dirty="0">
                <a:solidFill>
                  <a:srgbClr val="FFFFFF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.</a:t>
            </a:r>
            <a:endParaRPr lang="en-US" sz="17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59096" y="2196703"/>
            <a:ext cx="4885015" cy="488501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12F13A8-FBCC-DF98-CE7C-FBD80FB14CD9}"/>
              </a:ext>
            </a:extLst>
          </p:cNvPr>
          <p:cNvSpPr/>
          <p:nvPr/>
        </p:nvSpPr>
        <p:spPr>
          <a:xfrm>
            <a:off x="12734925" y="7543800"/>
            <a:ext cx="1819275" cy="609600"/>
          </a:xfrm>
          <a:prstGeom prst="rect">
            <a:avLst/>
          </a:prstGeom>
          <a:solidFill>
            <a:srgbClr val="1C1D1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5304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232071"/>
            <a:ext cx="6297930" cy="602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Implementasi Caesar Cipher</a:t>
            </a:r>
            <a:endParaRPr lang="en-US" sz="3750" dirty="0"/>
          </a:p>
        </p:txBody>
      </p:sp>
      <p:sp>
        <p:nvSpPr>
          <p:cNvPr id="4" name="Text 1"/>
          <p:cNvSpPr/>
          <p:nvPr/>
        </p:nvSpPr>
        <p:spPr>
          <a:xfrm>
            <a:off x="793790" y="4123730"/>
            <a:ext cx="13042821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Fungsi enkripsi dan dekripsi menggunakan operasi modulo 26 untuk memastikan pergeseran tetap berada dalam batas alfabet.</a:t>
            </a:r>
            <a:endParaRPr lang="en-US" sz="1500" dirty="0"/>
          </a:p>
        </p:txBody>
      </p:sp>
      <p:sp>
        <p:nvSpPr>
          <p:cNvPr id="5" name="Text 2"/>
          <p:cNvSpPr/>
          <p:nvPr/>
        </p:nvSpPr>
        <p:spPr>
          <a:xfrm>
            <a:off x="793790" y="4841677"/>
            <a:ext cx="240994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Enkripsi</a:t>
            </a:r>
            <a:endParaRPr lang="en-US" sz="1850" dirty="0"/>
          </a:p>
        </p:txBody>
      </p:sp>
      <p:sp>
        <p:nvSpPr>
          <p:cNvPr id="6" name="Shape 3"/>
          <p:cNvSpPr/>
          <p:nvPr/>
        </p:nvSpPr>
        <p:spPr>
          <a:xfrm>
            <a:off x="793790" y="5359717"/>
            <a:ext cx="6286262" cy="1830943"/>
          </a:xfrm>
          <a:prstGeom prst="roundRect">
            <a:avLst>
              <a:gd name="adj" fmla="val 1580"/>
            </a:avLst>
          </a:prstGeom>
          <a:solidFill>
            <a:srgbClr val="292A2C"/>
          </a:solidFill>
          <a:ln/>
        </p:spPr>
      </p:sp>
      <p:sp>
        <p:nvSpPr>
          <p:cNvPr id="7" name="Shape 4"/>
          <p:cNvSpPr/>
          <p:nvPr/>
        </p:nvSpPr>
        <p:spPr>
          <a:xfrm>
            <a:off x="784265" y="5359717"/>
            <a:ext cx="6305312" cy="1830943"/>
          </a:xfrm>
          <a:prstGeom prst="roundRect">
            <a:avLst>
              <a:gd name="adj" fmla="val 1580"/>
            </a:avLst>
          </a:prstGeom>
          <a:solidFill>
            <a:srgbClr val="292A2C"/>
          </a:solidFill>
          <a:ln/>
        </p:spPr>
      </p:sp>
      <p:sp>
        <p:nvSpPr>
          <p:cNvPr id="8" name="Text 5"/>
          <p:cNvSpPr/>
          <p:nvPr/>
        </p:nvSpPr>
        <p:spPr>
          <a:xfrm>
            <a:off x="977027" y="5504259"/>
            <a:ext cx="5919788" cy="15418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C2C4B5"/>
                </a:solidFill>
                <a:highlight>
                  <a:srgbClr val="292A2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def caesar_encrypt(text, shift):    return ''.join(chr((ord(c) - s + shift) % 26 + s)         if c.isalpha() else c         for c, s in [(ch, ord('A') if ch.isupper()         else ord('a')) for ch in text])</a:t>
            </a:r>
            <a:endParaRPr lang="en-US" sz="1500" dirty="0"/>
          </a:p>
        </p:txBody>
      </p:sp>
      <p:sp>
        <p:nvSpPr>
          <p:cNvPr id="9" name="Text 6"/>
          <p:cNvSpPr/>
          <p:nvPr/>
        </p:nvSpPr>
        <p:spPr>
          <a:xfrm>
            <a:off x="7557968" y="4841677"/>
            <a:ext cx="240994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Dekripsi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7557968" y="5359717"/>
            <a:ext cx="6286262" cy="905828"/>
          </a:xfrm>
          <a:prstGeom prst="roundRect">
            <a:avLst>
              <a:gd name="adj" fmla="val 3193"/>
            </a:avLst>
          </a:prstGeom>
          <a:solidFill>
            <a:srgbClr val="292A2C"/>
          </a:solidFill>
          <a:ln/>
        </p:spPr>
      </p:sp>
      <p:sp>
        <p:nvSpPr>
          <p:cNvPr id="11" name="Shape 8"/>
          <p:cNvSpPr/>
          <p:nvPr/>
        </p:nvSpPr>
        <p:spPr>
          <a:xfrm>
            <a:off x="7548443" y="5359717"/>
            <a:ext cx="6305312" cy="905828"/>
          </a:xfrm>
          <a:prstGeom prst="roundRect">
            <a:avLst>
              <a:gd name="adj" fmla="val 3193"/>
            </a:avLst>
          </a:prstGeom>
          <a:solidFill>
            <a:srgbClr val="292A2C"/>
          </a:solidFill>
          <a:ln/>
        </p:spPr>
      </p:sp>
      <p:sp>
        <p:nvSpPr>
          <p:cNvPr id="12" name="Text 9"/>
          <p:cNvSpPr/>
          <p:nvPr/>
        </p:nvSpPr>
        <p:spPr>
          <a:xfrm>
            <a:off x="7741206" y="5504259"/>
            <a:ext cx="5919788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C2C4B5"/>
                </a:solidFill>
                <a:highlight>
                  <a:srgbClr val="292A2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def caesar_decrypt(ciphertext, shift): return caesar_encrypt(ciphertext, -shift)</a:t>
            </a:r>
            <a:endParaRPr lang="en-US" sz="15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0223721-AF91-BC48-4FE7-5AA1B5BD3DA0}"/>
              </a:ext>
            </a:extLst>
          </p:cNvPr>
          <p:cNvSpPr/>
          <p:nvPr/>
        </p:nvSpPr>
        <p:spPr>
          <a:xfrm>
            <a:off x="12734925" y="7543800"/>
            <a:ext cx="1819275" cy="609600"/>
          </a:xfrm>
          <a:prstGeom prst="rect">
            <a:avLst/>
          </a:prstGeom>
          <a:solidFill>
            <a:srgbClr val="1C1D1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2714" y="599242"/>
            <a:ext cx="5448657" cy="681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50"/>
              </a:lnSpc>
              <a:buNone/>
            </a:pPr>
            <a:r>
              <a:rPr lang="en-US" sz="425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2. Affine Cipher</a:t>
            </a:r>
            <a:endParaRPr lang="en-US" sz="4250" dirty="0"/>
          </a:p>
        </p:txBody>
      </p:sp>
      <p:sp>
        <p:nvSpPr>
          <p:cNvPr id="3" name="Shape 1"/>
          <p:cNvSpPr/>
          <p:nvPr/>
        </p:nvSpPr>
        <p:spPr>
          <a:xfrm>
            <a:off x="762714" y="1716167"/>
            <a:ext cx="4223028" cy="2711648"/>
          </a:xfrm>
          <a:prstGeom prst="roundRect">
            <a:avLst>
              <a:gd name="adj" fmla="val 5395"/>
            </a:avLst>
          </a:prstGeom>
          <a:solidFill>
            <a:srgbClr val="1C1D1F"/>
          </a:solidFill>
          <a:ln w="30480">
            <a:solidFill>
              <a:srgbClr val="545557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732234" y="1716167"/>
            <a:ext cx="121920" cy="2711648"/>
          </a:xfrm>
          <a:prstGeom prst="roundRect">
            <a:avLst>
              <a:gd name="adj" fmla="val 26815"/>
            </a:avLst>
          </a:prstGeom>
          <a:solidFill>
            <a:srgbClr val="9FA582"/>
          </a:solidFill>
          <a:ln/>
        </p:spPr>
      </p:sp>
      <p:sp>
        <p:nvSpPr>
          <p:cNvPr id="5" name="Text 3"/>
          <p:cNvSpPr/>
          <p:nvPr/>
        </p:nvSpPr>
        <p:spPr>
          <a:xfrm>
            <a:off x="1102519" y="1964531"/>
            <a:ext cx="2929652" cy="340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Pengembangan Caesar</a:t>
            </a:r>
            <a:endParaRPr lang="en-US" sz="2100" dirty="0"/>
          </a:p>
        </p:txBody>
      </p:sp>
      <p:sp>
        <p:nvSpPr>
          <p:cNvPr id="6" name="Text 4"/>
          <p:cNvSpPr/>
          <p:nvPr/>
        </p:nvSpPr>
        <p:spPr>
          <a:xfrm>
            <a:off x="1102519" y="2435781"/>
            <a:ext cx="3634859" cy="17436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Affine Cipher </a:t>
            </a:r>
            <a:r>
              <a:rPr lang="en-US" sz="1700" dirty="0" err="1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menambahkan</a:t>
            </a:r>
            <a:r>
              <a:rPr lang="en-US" sz="17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 </a:t>
            </a:r>
            <a:r>
              <a:rPr lang="en-US" sz="1700" dirty="0" err="1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fungsi</a:t>
            </a:r>
            <a:r>
              <a:rPr lang="en-US" sz="17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 </a:t>
            </a:r>
            <a:r>
              <a:rPr lang="en-US" sz="1700" dirty="0" err="1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perkalian</a:t>
            </a:r>
            <a:r>
              <a:rPr lang="en-US" sz="17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 dan </a:t>
            </a:r>
            <a:r>
              <a:rPr lang="en-US" sz="1700" dirty="0" err="1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penjumlahan</a:t>
            </a:r>
            <a:r>
              <a:rPr lang="en-US" sz="17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, </a:t>
            </a:r>
            <a:r>
              <a:rPr lang="en-US" sz="1700" dirty="0" err="1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menggunakan</a:t>
            </a:r>
            <a:r>
              <a:rPr lang="en-US" sz="17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 dua </a:t>
            </a:r>
            <a:r>
              <a:rPr lang="en-US" sz="1700" dirty="0" err="1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kunci</a:t>
            </a:r>
            <a:r>
              <a:rPr lang="en-US" sz="17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: </a:t>
            </a:r>
            <a:r>
              <a:rPr lang="en-US" sz="1700" b="1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a</a:t>
            </a:r>
            <a:r>
              <a:rPr lang="en-US" sz="17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 (</a:t>
            </a:r>
            <a:r>
              <a:rPr lang="en-US" sz="1700" dirty="0" err="1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harus</a:t>
            </a:r>
            <a:r>
              <a:rPr lang="en-US" sz="17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 </a:t>
            </a:r>
            <a:r>
              <a:rPr lang="en-US" sz="1700" dirty="0" err="1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koprima</a:t>
            </a:r>
            <a:r>
              <a:rPr lang="en-US" sz="17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 </a:t>
            </a:r>
            <a:r>
              <a:rPr lang="en-US" sz="1700" dirty="0" err="1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dengan</a:t>
            </a:r>
            <a:r>
              <a:rPr lang="en-US" sz="17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 26) dan </a:t>
            </a:r>
            <a:r>
              <a:rPr lang="en-US" sz="1700" b="1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b</a:t>
            </a:r>
            <a:r>
              <a:rPr lang="en-US" sz="17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 (</a:t>
            </a:r>
            <a:r>
              <a:rPr lang="en-US" sz="1700" dirty="0" err="1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bilangan</a:t>
            </a:r>
            <a:r>
              <a:rPr lang="en-US" sz="17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 </a:t>
            </a:r>
            <a:r>
              <a:rPr lang="en-US" sz="1700" dirty="0" err="1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bulat</a:t>
            </a:r>
            <a:r>
              <a:rPr lang="en-US" sz="17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).</a:t>
            </a:r>
            <a:endParaRPr lang="en-US" sz="1700" dirty="0"/>
          </a:p>
        </p:txBody>
      </p:sp>
      <p:sp>
        <p:nvSpPr>
          <p:cNvPr id="7" name="Shape 5"/>
          <p:cNvSpPr/>
          <p:nvPr/>
        </p:nvSpPr>
        <p:spPr>
          <a:xfrm>
            <a:off x="5203627" y="1716167"/>
            <a:ext cx="4223028" cy="2711648"/>
          </a:xfrm>
          <a:prstGeom prst="roundRect">
            <a:avLst>
              <a:gd name="adj" fmla="val 5395"/>
            </a:avLst>
          </a:prstGeom>
          <a:solidFill>
            <a:srgbClr val="1C1D1F"/>
          </a:solidFill>
          <a:ln w="30480">
            <a:solidFill>
              <a:srgbClr val="545557"/>
            </a:solidFill>
            <a:prstDash val="solid"/>
          </a:ln>
        </p:spPr>
      </p:sp>
      <p:sp>
        <p:nvSpPr>
          <p:cNvPr id="8" name="Shape 6"/>
          <p:cNvSpPr/>
          <p:nvPr/>
        </p:nvSpPr>
        <p:spPr>
          <a:xfrm>
            <a:off x="5173147" y="1716167"/>
            <a:ext cx="121920" cy="2711648"/>
          </a:xfrm>
          <a:prstGeom prst="roundRect">
            <a:avLst>
              <a:gd name="adj" fmla="val 26815"/>
            </a:avLst>
          </a:prstGeom>
          <a:solidFill>
            <a:srgbClr val="9FA582"/>
          </a:solidFill>
          <a:ln/>
        </p:spPr>
      </p:sp>
      <p:sp>
        <p:nvSpPr>
          <p:cNvPr id="9" name="Text 7"/>
          <p:cNvSpPr/>
          <p:nvPr/>
        </p:nvSpPr>
        <p:spPr>
          <a:xfrm>
            <a:off x="5543431" y="1964531"/>
            <a:ext cx="2724269" cy="340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Rumus</a:t>
            </a:r>
            <a:endParaRPr lang="en-US" sz="2100" dirty="0"/>
          </a:p>
        </p:txBody>
      </p:sp>
      <p:sp>
        <p:nvSpPr>
          <p:cNvPr id="10" name="Text 8"/>
          <p:cNvSpPr/>
          <p:nvPr/>
        </p:nvSpPr>
        <p:spPr>
          <a:xfrm>
            <a:off x="5543431" y="2435781"/>
            <a:ext cx="3634859" cy="3487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Enkripsi: </a:t>
            </a:r>
            <a:r>
              <a:rPr lang="en-US" sz="1700" i="1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C = (aP + b) \mod 26</a:t>
            </a:r>
            <a:endParaRPr lang="en-US" sz="1700" dirty="0"/>
          </a:p>
        </p:txBody>
      </p:sp>
      <p:sp>
        <p:nvSpPr>
          <p:cNvPr id="11" name="Text 9"/>
          <p:cNvSpPr/>
          <p:nvPr/>
        </p:nvSpPr>
        <p:spPr>
          <a:xfrm>
            <a:off x="5543431" y="2915245"/>
            <a:ext cx="3634859" cy="3487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Dekripsi: </a:t>
            </a:r>
            <a:r>
              <a:rPr lang="en-US" sz="1700" i="1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P = a^{-1} (C - b) \mod 26</a:t>
            </a:r>
            <a:endParaRPr lang="en-US" sz="1700" dirty="0"/>
          </a:p>
        </p:txBody>
      </p:sp>
      <p:sp>
        <p:nvSpPr>
          <p:cNvPr id="12" name="Shape 10"/>
          <p:cNvSpPr/>
          <p:nvPr/>
        </p:nvSpPr>
        <p:spPr>
          <a:xfrm>
            <a:off x="9644539" y="1716167"/>
            <a:ext cx="4223147" cy="2711648"/>
          </a:xfrm>
          <a:prstGeom prst="roundRect">
            <a:avLst>
              <a:gd name="adj" fmla="val 5395"/>
            </a:avLst>
          </a:prstGeom>
          <a:solidFill>
            <a:srgbClr val="1C1D1F"/>
          </a:solidFill>
          <a:ln w="30480">
            <a:solidFill>
              <a:srgbClr val="545557"/>
            </a:solidFill>
            <a:prstDash val="solid"/>
          </a:ln>
        </p:spPr>
      </p:sp>
      <p:sp>
        <p:nvSpPr>
          <p:cNvPr id="13" name="Shape 11"/>
          <p:cNvSpPr/>
          <p:nvPr/>
        </p:nvSpPr>
        <p:spPr>
          <a:xfrm>
            <a:off x="9614059" y="1716167"/>
            <a:ext cx="121920" cy="2711648"/>
          </a:xfrm>
          <a:prstGeom prst="roundRect">
            <a:avLst>
              <a:gd name="adj" fmla="val 26815"/>
            </a:avLst>
          </a:prstGeom>
          <a:solidFill>
            <a:srgbClr val="9FA582"/>
          </a:solidFill>
          <a:ln/>
        </p:spPr>
      </p:sp>
      <p:sp>
        <p:nvSpPr>
          <p:cNvPr id="14" name="Text 12"/>
          <p:cNvSpPr/>
          <p:nvPr/>
        </p:nvSpPr>
        <p:spPr>
          <a:xfrm>
            <a:off x="9984343" y="1964531"/>
            <a:ext cx="2724269" cy="340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Kelemahan</a:t>
            </a:r>
            <a:endParaRPr lang="en-US" sz="2100" dirty="0"/>
          </a:p>
        </p:txBody>
      </p:sp>
      <p:sp>
        <p:nvSpPr>
          <p:cNvPr id="15" name="Text 13"/>
          <p:cNvSpPr/>
          <p:nvPr/>
        </p:nvSpPr>
        <p:spPr>
          <a:xfrm>
            <a:off x="9984343" y="2435781"/>
            <a:ext cx="3634978" cy="10462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Masih rentan terhadap analisis frekuensi. Kunci terbatas karena nilai </a:t>
            </a:r>
            <a:r>
              <a:rPr lang="en-US" sz="1700" b="1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a</a:t>
            </a:r>
            <a:r>
              <a:rPr lang="en-US" sz="17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 harus koprima dengan 26.</a:t>
            </a:r>
            <a:endParaRPr lang="en-US" sz="1700" dirty="0"/>
          </a:p>
        </p:txBody>
      </p:sp>
      <p:pic>
        <p:nvPicPr>
          <p:cNvPr id="1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9703" y="4813459"/>
            <a:ext cx="4838343" cy="2615327"/>
          </a:xfrm>
          <a:prstGeom prst="rect">
            <a:avLst/>
          </a:prstGeom>
        </p:spPr>
      </p:pic>
      <p:pic>
        <p:nvPicPr>
          <p:cNvPr id="1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2354" y="4813459"/>
            <a:ext cx="4838343" cy="2615327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48B1BE9F-52C3-13E6-D8B2-702ED7FB4E7C}"/>
              </a:ext>
            </a:extLst>
          </p:cNvPr>
          <p:cNvSpPr/>
          <p:nvPr/>
        </p:nvSpPr>
        <p:spPr>
          <a:xfrm>
            <a:off x="12734925" y="7543800"/>
            <a:ext cx="1819275" cy="609600"/>
          </a:xfrm>
          <a:prstGeom prst="rect">
            <a:avLst/>
          </a:prstGeom>
          <a:solidFill>
            <a:srgbClr val="1C1D1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1638" y="566976"/>
            <a:ext cx="5155168" cy="644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3. Vigenere Cipher</a:t>
            </a:r>
            <a:endParaRPr lang="en-US" sz="40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638" y="1752481"/>
            <a:ext cx="6342102" cy="634210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74280" y="1726644"/>
            <a:ext cx="3093006" cy="3865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Kunci Berulang</a:t>
            </a:r>
            <a:endParaRPr lang="en-US" sz="2400" dirty="0"/>
          </a:p>
        </p:txBody>
      </p:sp>
      <p:sp>
        <p:nvSpPr>
          <p:cNvPr id="5" name="Text 2"/>
          <p:cNvSpPr/>
          <p:nvPr/>
        </p:nvSpPr>
        <p:spPr>
          <a:xfrm>
            <a:off x="7574280" y="2319338"/>
            <a:ext cx="6342102" cy="9897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Ditemukan oleh Blaise de Vigenère. Cipher ini menggunakan </a:t>
            </a:r>
            <a:r>
              <a:rPr lang="en-US" sz="1600" dirty="0">
                <a:solidFill>
                  <a:srgbClr val="9FA582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kata kunci</a:t>
            </a:r>
            <a:r>
              <a:rPr lang="en-US" sz="16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 untuk menentukan besar pergeseran tiap huruf, membuat pola pergeseran tidak seragam.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7574280" y="3494603"/>
            <a:ext cx="6342102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Contoh: Plaintext HELLO dengan kunci KEY. Huruf pertama digeser sesuai 'K', kedua sesuai 'E', ketiga sesuai 'Y', lalu diulang.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7574280" y="4386382"/>
            <a:ext cx="6342102" cy="1535787"/>
          </a:xfrm>
          <a:prstGeom prst="roundRect">
            <a:avLst>
              <a:gd name="adj" fmla="val 2014"/>
            </a:avLst>
          </a:prstGeom>
          <a:solidFill>
            <a:srgbClr val="2A2C20"/>
          </a:solidFill>
          <a:ln/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0377" y="4692134"/>
            <a:ext cx="257651" cy="206097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8244126" y="4643914"/>
            <a:ext cx="5466159" cy="9897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Lebih kuat dari Caesar, tetapi dapat dipecahkan dengan analisis Kasiski atau Index of Coincidence untuk mencari pola pengulangan kunci.</a:t>
            </a:r>
            <a:endParaRPr lang="en-US" sz="16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86D74EA-AE9E-D401-92C5-B31C6AB37238}"/>
              </a:ext>
            </a:extLst>
          </p:cNvPr>
          <p:cNvSpPr/>
          <p:nvPr/>
        </p:nvSpPr>
        <p:spPr>
          <a:xfrm>
            <a:off x="12734925" y="7543800"/>
            <a:ext cx="1819275" cy="609600"/>
          </a:xfrm>
          <a:prstGeom prst="rect">
            <a:avLst/>
          </a:prstGeom>
          <a:solidFill>
            <a:srgbClr val="1C1D1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4190E95-9E4F-3341-DA59-2759991CF187}"/>
              </a:ext>
            </a:extLst>
          </p:cNvPr>
          <p:cNvSpPr/>
          <p:nvPr/>
        </p:nvSpPr>
        <p:spPr>
          <a:xfrm>
            <a:off x="12734925" y="7543800"/>
            <a:ext cx="1819275" cy="609600"/>
          </a:xfrm>
          <a:prstGeom prst="rect">
            <a:avLst/>
          </a:prstGeom>
          <a:solidFill>
            <a:srgbClr val="1C1D1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148171C-4F53-DDB3-06CC-616E57FB7B66}"/>
              </a:ext>
            </a:extLst>
          </p:cNvPr>
          <p:cNvSpPr txBox="1"/>
          <p:nvPr/>
        </p:nvSpPr>
        <p:spPr>
          <a:xfrm>
            <a:off x="766915" y="785921"/>
            <a:ext cx="7315200" cy="5027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E1E5CD"/>
                </a:solidFill>
                <a:effectLst/>
                <a:uLnTx/>
                <a:uFillTx/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 </a:t>
            </a:r>
            <a:r>
              <a:rPr kumimoji="0" lang="en-US" sz="3600" b="1" i="0" u="none" strike="noStrike" kern="1200" cap="none" spc="0" normalizeH="0" baseline="0" noProof="0" dirty="0" err="1">
                <a:ln>
                  <a:noFill/>
                </a:ln>
                <a:solidFill>
                  <a:srgbClr val="E1E5CD"/>
                </a:solidFill>
                <a:effectLst/>
                <a:uLnTx/>
                <a:uFillTx/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Implementasi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E1E5CD"/>
                </a:solidFill>
                <a:effectLst/>
                <a:uLnTx/>
                <a:uFillTx/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 </a:t>
            </a:r>
            <a:r>
              <a:rPr kumimoji="0" lang="en-US" sz="3600" b="1" i="0" u="none" strike="noStrike" kern="1200" cap="none" spc="0" normalizeH="0" baseline="0" noProof="0" dirty="0" err="1">
                <a:ln>
                  <a:noFill/>
                </a:ln>
                <a:solidFill>
                  <a:srgbClr val="E1E5CD"/>
                </a:solidFill>
                <a:effectLst/>
                <a:uLnTx/>
                <a:uFillTx/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Vigenere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E1E5CD"/>
                </a:solidFill>
                <a:effectLst/>
                <a:uLnTx/>
                <a:uFillTx/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 Cipher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98E252-BCA6-C572-F79E-42E6FD9B57E0}"/>
              </a:ext>
            </a:extLst>
          </p:cNvPr>
          <p:cNvSpPr txBox="1"/>
          <p:nvPr/>
        </p:nvSpPr>
        <p:spPr>
          <a:xfrm>
            <a:off x="884902" y="1779773"/>
            <a:ext cx="2241755" cy="4892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 err="1">
                <a:ln>
                  <a:noFill/>
                </a:ln>
                <a:solidFill>
                  <a:srgbClr val="E1E5CD"/>
                </a:solidFill>
                <a:effectLst/>
                <a:uLnTx/>
                <a:uFillTx/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Enkripsi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020F8B0-7464-3C46-41D5-E7A302915189}"/>
              </a:ext>
            </a:extLst>
          </p:cNvPr>
          <p:cNvSpPr txBox="1"/>
          <p:nvPr/>
        </p:nvSpPr>
        <p:spPr>
          <a:xfrm>
            <a:off x="884903" y="2273291"/>
            <a:ext cx="6430297" cy="3789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def </a:t>
            </a:r>
            <a:r>
              <a:rPr lang="en-US" dirty="0" err="1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vigenere_encrypt</a:t>
            </a:r>
            <a:r>
              <a:rPr lang="en-US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(text, key):</a:t>
            </a:r>
          </a:p>
          <a:p>
            <a:pPr marL="0" indent="0" algn="l">
              <a:lnSpc>
                <a:spcPct val="150000"/>
              </a:lnSpc>
              <a:buNone/>
            </a:pPr>
            <a:r>
              <a:rPr lang="en-US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    res, j = "", 0</a:t>
            </a:r>
          </a:p>
          <a:p>
            <a:pPr marL="0" indent="0" algn="l">
              <a:lnSpc>
                <a:spcPct val="150000"/>
              </a:lnSpc>
              <a:buNone/>
            </a:pPr>
            <a:r>
              <a:rPr lang="en-US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    for c in text:</a:t>
            </a:r>
          </a:p>
          <a:p>
            <a:pPr marL="0" indent="0" algn="l">
              <a:lnSpc>
                <a:spcPct val="150000"/>
              </a:lnSpc>
              <a:buNone/>
            </a:pPr>
            <a:r>
              <a:rPr lang="en-US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        if </a:t>
            </a:r>
            <a:r>
              <a:rPr lang="en-US" dirty="0" err="1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c.isalpha</a:t>
            </a:r>
            <a:r>
              <a:rPr lang="en-US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():</a:t>
            </a:r>
          </a:p>
          <a:p>
            <a:pPr marL="0" indent="0" algn="l">
              <a:lnSpc>
                <a:spcPct val="150000"/>
              </a:lnSpc>
              <a:buNone/>
            </a:pPr>
            <a:r>
              <a:rPr lang="en-US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            s = </a:t>
            </a:r>
            <a:r>
              <a:rPr lang="en-US" dirty="0" err="1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ord</a:t>
            </a:r>
            <a:r>
              <a:rPr lang="en-US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('A') if </a:t>
            </a:r>
            <a:r>
              <a:rPr lang="en-US" dirty="0" err="1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c.isupper</a:t>
            </a:r>
            <a:r>
              <a:rPr lang="en-US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() else </a:t>
            </a:r>
            <a:r>
              <a:rPr lang="en-US" dirty="0" err="1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ord</a:t>
            </a:r>
            <a:r>
              <a:rPr lang="en-US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('a')</a:t>
            </a:r>
          </a:p>
          <a:p>
            <a:pPr marL="0" indent="0" algn="l">
              <a:lnSpc>
                <a:spcPct val="150000"/>
              </a:lnSpc>
              <a:buNone/>
            </a:pPr>
            <a:r>
              <a:rPr lang="en-US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            k = </a:t>
            </a:r>
            <a:r>
              <a:rPr lang="en-US" dirty="0" err="1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ord</a:t>
            </a:r>
            <a:r>
              <a:rPr lang="en-US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(key[j % </a:t>
            </a:r>
            <a:r>
              <a:rPr lang="en-US" dirty="0" err="1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len</a:t>
            </a:r>
            <a:r>
              <a:rPr lang="en-US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(key)].lower()) - </a:t>
            </a:r>
            <a:r>
              <a:rPr lang="en-US" dirty="0" err="1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ord</a:t>
            </a:r>
            <a:r>
              <a:rPr lang="en-US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('a')</a:t>
            </a:r>
          </a:p>
          <a:p>
            <a:pPr marL="0" indent="0" algn="l">
              <a:lnSpc>
                <a:spcPct val="150000"/>
              </a:lnSpc>
              <a:buNone/>
            </a:pPr>
            <a:r>
              <a:rPr lang="en-US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            res += chr((</a:t>
            </a:r>
            <a:r>
              <a:rPr lang="en-US" dirty="0" err="1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ord</a:t>
            </a:r>
            <a:r>
              <a:rPr lang="en-US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(c) - s + k) % 26 + s); j += 1</a:t>
            </a:r>
          </a:p>
          <a:p>
            <a:pPr marL="0" indent="0" algn="l">
              <a:lnSpc>
                <a:spcPct val="150000"/>
              </a:lnSpc>
              <a:buNone/>
            </a:pPr>
            <a:r>
              <a:rPr lang="en-US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        else: res += c</a:t>
            </a:r>
          </a:p>
          <a:p>
            <a:pPr marL="0" indent="0" algn="l">
              <a:lnSpc>
                <a:spcPct val="150000"/>
              </a:lnSpc>
              <a:buNone/>
            </a:pPr>
            <a:r>
              <a:rPr lang="en-US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    return res</a:t>
            </a:r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52A5FCE-C6BB-CA70-4ED8-31FC552FC5A3}"/>
              </a:ext>
            </a:extLst>
          </p:cNvPr>
          <p:cNvSpPr txBox="1"/>
          <p:nvPr/>
        </p:nvSpPr>
        <p:spPr>
          <a:xfrm>
            <a:off x="6961238" y="1779773"/>
            <a:ext cx="3038168" cy="4892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 err="1">
                <a:ln>
                  <a:noFill/>
                </a:ln>
                <a:solidFill>
                  <a:srgbClr val="E1E5CD"/>
                </a:solidFill>
                <a:effectLst/>
                <a:uLnTx/>
                <a:uFillTx/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Dekripsi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060F076-BE0B-6C03-A513-A0F77A2412A4}"/>
              </a:ext>
            </a:extLst>
          </p:cNvPr>
          <p:cNvSpPr txBox="1"/>
          <p:nvPr/>
        </p:nvSpPr>
        <p:spPr>
          <a:xfrm>
            <a:off x="6961238" y="2273291"/>
            <a:ext cx="6430297" cy="3789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def </a:t>
            </a:r>
            <a:r>
              <a:rPr lang="en-US" dirty="0" err="1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vigenere_decrypt</a:t>
            </a:r>
            <a:r>
              <a:rPr lang="en-US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(cipher, key):</a:t>
            </a:r>
          </a:p>
          <a:p>
            <a:pPr marL="0" indent="0" algn="l">
              <a:lnSpc>
                <a:spcPct val="150000"/>
              </a:lnSpc>
              <a:buNone/>
            </a:pPr>
            <a:r>
              <a:rPr lang="en-US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    res, j = "", 0</a:t>
            </a:r>
          </a:p>
          <a:p>
            <a:pPr marL="0" indent="0" algn="l">
              <a:lnSpc>
                <a:spcPct val="150000"/>
              </a:lnSpc>
              <a:buNone/>
            </a:pPr>
            <a:r>
              <a:rPr lang="en-US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    for c in cipher:</a:t>
            </a:r>
          </a:p>
          <a:p>
            <a:pPr marL="0" indent="0" algn="l">
              <a:lnSpc>
                <a:spcPct val="150000"/>
              </a:lnSpc>
              <a:buNone/>
            </a:pPr>
            <a:r>
              <a:rPr lang="en-US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        if </a:t>
            </a:r>
            <a:r>
              <a:rPr lang="en-US" dirty="0" err="1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c.isalpha</a:t>
            </a:r>
            <a:r>
              <a:rPr lang="en-US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():</a:t>
            </a:r>
          </a:p>
          <a:p>
            <a:pPr marL="0" indent="0" algn="l">
              <a:lnSpc>
                <a:spcPct val="150000"/>
              </a:lnSpc>
              <a:buNone/>
            </a:pPr>
            <a:r>
              <a:rPr lang="en-US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            s = </a:t>
            </a:r>
            <a:r>
              <a:rPr lang="en-US" dirty="0" err="1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ord</a:t>
            </a:r>
            <a:r>
              <a:rPr lang="en-US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('A') if </a:t>
            </a:r>
            <a:r>
              <a:rPr lang="en-US" dirty="0" err="1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c.isupper</a:t>
            </a:r>
            <a:r>
              <a:rPr lang="en-US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() else </a:t>
            </a:r>
            <a:r>
              <a:rPr lang="en-US" dirty="0" err="1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ord</a:t>
            </a:r>
            <a:r>
              <a:rPr lang="en-US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('a')</a:t>
            </a:r>
          </a:p>
          <a:p>
            <a:pPr marL="0" indent="0" algn="l">
              <a:lnSpc>
                <a:spcPct val="150000"/>
              </a:lnSpc>
              <a:buNone/>
            </a:pPr>
            <a:r>
              <a:rPr lang="en-US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            k = </a:t>
            </a:r>
            <a:r>
              <a:rPr lang="en-US" dirty="0" err="1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ord</a:t>
            </a:r>
            <a:r>
              <a:rPr lang="en-US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(key[j % </a:t>
            </a:r>
            <a:r>
              <a:rPr lang="en-US" dirty="0" err="1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len</a:t>
            </a:r>
            <a:r>
              <a:rPr lang="en-US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(key)].lower()) - </a:t>
            </a:r>
            <a:r>
              <a:rPr lang="en-US" dirty="0" err="1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ord</a:t>
            </a:r>
            <a:r>
              <a:rPr lang="en-US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('a')</a:t>
            </a:r>
          </a:p>
          <a:p>
            <a:pPr marL="0" indent="0" algn="l">
              <a:lnSpc>
                <a:spcPct val="150000"/>
              </a:lnSpc>
              <a:buNone/>
            </a:pPr>
            <a:r>
              <a:rPr lang="en-US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            res += chr((</a:t>
            </a:r>
            <a:r>
              <a:rPr lang="en-US" dirty="0" err="1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ord</a:t>
            </a:r>
            <a:r>
              <a:rPr lang="en-US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(c) - s - k) % 26 + s); j += 1</a:t>
            </a:r>
          </a:p>
          <a:p>
            <a:pPr marL="0" indent="0" algn="l">
              <a:lnSpc>
                <a:spcPct val="150000"/>
              </a:lnSpc>
              <a:buNone/>
            </a:pPr>
            <a:r>
              <a:rPr lang="en-US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        else: res += c</a:t>
            </a:r>
          </a:p>
          <a:p>
            <a:pPr marL="0" indent="0" algn="l">
              <a:lnSpc>
                <a:spcPct val="150000"/>
              </a:lnSpc>
              <a:buNone/>
            </a:pPr>
            <a:r>
              <a:rPr lang="en-US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    return 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55263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24972"/>
            <a:ext cx="5387102" cy="673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0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4. Playfair Cipher</a:t>
            </a:r>
            <a:endParaRPr lang="en-US" sz="42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1794107"/>
            <a:ext cx="5401481" cy="550698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649622" y="4269187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Aturan Rumus</a:t>
            </a:r>
            <a:endParaRPr lang="en-US" sz="2100" dirty="0"/>
          </a:p>
        </p:txBody>
      </p:sp>
      <p:sp>
        <p:nvSpPr>
          <p:cNvPr id="8" name="Text 4"/>
          <p:cNvSpPr/>
          <p:nvPr/>
        </p:nvSpPr>
        <p:spPr>
          <a:xfrm>
            <a:off x="6626176" y="4734959"/>
            <a:ext cx="4390759" cy="8116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>
              <a:buFont typeface="Arial"/>
              <a:buChar char="•"/>
            </a:pPr>
            <a:r>
              <a:rPr lang="en-US" sz="1650" dirty="0">
                <a:solidFill>
                  <a:srgbClr val="C2C4B5"/>
                </a:solidFill>
                <a:ea typeface="+mn-lt"/>
                <a:cs typeface="+mn-lt"/>
              </a:rPr>
              <a:t>Satu baris → </a:t>
            </a:r>
            <a:r>
              <a:rPr lang="en-US" sz="1650" dirty="0" err="1">
                <a:solidFill>
                  <a:srgbClr val="C2C4B5"/>
                </a:solidFill>
                <a:ea typeface="+mn-lt"/>
                <a:cs typeface="+mn-lt"/>
              </a:rPr>
              <a:t>huruf</a:t>
            </a:r>
            <a:r>
              <a:rPr lang="en-US" sz="1650" dirty="0">
                <a:solidFill>
                  <a:srgbClr val="C2C4B5"/>
                </a:solidFill>
                <a:ea typeface="+mn-lt"/>
                <a:cs typeface="+mn-lt"/>
              </a:rPr>
              <a:t> </a:t>
            </a:r>
            <a:r>
              <a:rPr lang="en-US" sz="1650" dirty="0" err="1">
                <a:solidFill>
                  <a:srgbClr val="C2C4B5"/>
                </a:solidFill>
                <a:ea typeface="+mn-lt"/>
                <a:cs typeface="+mn-lt"/>
              </a:rPr>
              <a:t>diganti</a:t>
            </a:r>
            <a:r>
              <a:rPr lang="en-US" sz="1650" dirty="0">
                <a:solidFill>
                  <a:srgbClr val="C2C4B5"/>
                </a:solidFill>
                <a:ea typeface="+mn-lt"/>
                <a:cs typeface="+mn-lt"/>
              </a:rPr>
              <a:t> </a:t>
            </a:r>
            <a:r>
              <a:rPr lang="en-US" sz="1650" dirty="0" err="1">
                <a:solidFill>
                  <a:srgbClr val="C2C4B5"/>
                </a:solidFill>
                <a:ea typeface="+mn-lt"/>
                <a:cs typeface="+mn-lt"/>
              </a:rPr>
              <a:t>huruf</a:t>
            </a:r>
            <a:r>
              <a:rPr lang="en-US" sz="1650" dirty="0">
                <a:solidFill>
                  <a:srgbClr val="C2C4B5"/>
                </a:solidFill>
                <a:ea typeface="+mn-lt"/>
                <a:cs typeface="+mn-lt"/>
              </a:rPr>
              <a:t> di </a:t>
            </a:r>
            <a:r>
              <a:rPr lang="en-US" sz="1650" dirty="0" err="1">
                <a:solidFill>
                  <a:srgbClr val="C2C4B5"/>
                </a:solidFill>
                <a:ea typeface="+mn-lt"/>
                <a:cs typeface="+mn-lt"/>
              </a:rPr>
              <a:t>kanan</a:t>
            </a:r>
            <a:r>
              <a:rPr lang="en-US" sz="1650" dirty="0">
                <a:solidFill>
                  <a:srgbClr val="C2C4B5"/>
                </a:solidFill>
                <a:ea typeface="+mn-lt"/>
                <a:cs typeface="+mn-lt"/>
              </a:rPr>
              <a:t>.</a:t>
            </a:r>
            <a:endParaRPr lang="id-ID" dirty="0"/>
          </a:p>
          <a:p>
            <a:pPr marL="285750" indent="-285750">
              <a:buFont typeface="Arial"/>
              <a:buChar char="•"/>
            </a:pPr>
            <a:r>
              <a:rPr lang="en-US" sz="1650" dirty="0">
                <a:solidFill>
                  <a:srgbClr val="C2C4B5"/>
                </a:solidFill>
                <a:ea typeface="+mn-lt"/>
                <a:cs typeface="+mn-lt"/>
              </a:rPr>
              <a:t>Satu </a:t>
            </a:r>
            <a:r>
              <a:rPr lang="en-US" sz="1650" dirty="0" err="1">
                <a:solidFill>
                  <a:srgbClr val="C2C4B5"/>
                </a:solidFill>
                <a:ea typeface="+mn-lt"/>
                <a:cs typeface="+mn-lt"/>
              </a:rPr>
              <a:t>kolom</a:t>
            </a:r>
            <a:r>
              <a:rPr lang="en-US" sz="1650" dirty="0">
                <a:solidFill>
                  <a:srgbClr val="C2C4B5"/>
                </a:solidFill>
                <a:ea typeface="+mn-lt"/>
                <a:cs typeface="+mn-lt"/>
              </a:rPr>
              <a:t> → </a:t>
            </a:r>
            <a:r>
              <a:rPr lang="en-US" sz="1650" dirty="0" err="1">
                <a:solidFill>
                  <a:srgbClr val="C2C4B5"/>
                </a:solidFill>
                <a:ea typeface="+mn-lt"/>
                <a:cs typeface="+mn-lt"/>
              </a:rPr>
              <a:t>huruf</a:t>
            </a:r>
            <a:r>
              <a:rPr lang="en-US" sz="1650" dirty="0">
                <a:solidFill>
                  <a:srgbClr val="C2C4B5"/>
                </a:solidFill>
                <a:ea typeface="+mn-lt"/>
                <a:cs typeface="+mn-lt"/>
              </a:rPr>
              <a:t> </a:t>
            </a:r>
            <a:r>
              <a:rPr lang="en-US" sz="1650" dirty="0" err="1">
                <a:solidFill>
                  <a:srgbClr val="C2C4B5"/>
                </a:solidFill>
                <a:ea typeface="+mn-lt"/>
                <a:cs typeface="+mn-lt"/>
              </a:rPr>
              <a:t>diganti</a:t>
            </a:r>
            <a:r>
              <a:rPr lang="en-US" sz="1650" dirty="0">
                <a:solidFill>
                  <a:srgbClr val="C2C4B5"/>
                </a:solidFill>
                <a:ea typeface="+mn-lt"/>
                <a:cs typeface="+mn-lt"/>
              </a:rPr>
              <a:t> </a:t>
            </a:r>
            <a:r>
              <a:rPr lang="en-US" sz="1650" dirty="0" err="1">
                <a:solidFill>
                  <a:srgbClr val="C2C4B5"/>
                </a:solidFill>
                <a:ea typeface="+mn-lt"/>
                <a:cs typeface="+mn-lt"/>
              </a:rPr>
              <a:t>huruf</a:t>
            </a:r>
            <a:r>
              <a:rPr lang="en-US" sz="1650" dirty="0">
                <a:solidFill>
                  <a:srgbClr val="C2C4B5"/>
                </a:solidFill>
                <a:ea typeface="+mn-lt"/>
                <a:cs typeface="+mn-lt"/>
              </a:rPr>
              <a:t> di </a:t>
            </a:r>
            <a:r>
              <a:rPr lang="en-US" sz="1650" dirty="0" err="1">
                <a:solidFill>
                  <a:srgbClr val="C2C4B5"/>
                </a:solidFill>
                <a:ea typeface="+mn-lt"/>
                <a:cs typeface="+mn-lt"/>
              </a:rPr>
              <a:t>bawah</a:t>
            </a:r>
            <a:r>
              <a:rPr lang="en-US" sz="1650" dirty="0">
                <a:solidFill>
                  <a:srgbClr val="C2C4B5"/>
                </a:solidFill>
                <a:ea typeface="+mn-lt"/>
                <a:cs typeface="+mn-lt"/>
              </a:rPr>
              <a:t>.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sz="1650" dirty="0">
                <a:solidFill>
                  <a:srgbClr val="C2C4B5"/>
                </a:solidFill>
                <a:ea typeface="+mn-lt"/>
                <a:cs typeface="+mn-lt"/>
              </a:rPr>
              <a:t>Beda baris &amp; </a:t>
            </a:r>
            <a:r>
              <a:rPr lang="en-US" sz="1650" dirty="0" err="1">
                <a:solidFill>
                  <a:srgbClr val="C2C4B5"/>
                </a:solidFill>
                <a:ea typeface="+mn-lt"/>
                <a:cs typeface="+mn-lt"/>
              </a:rPr>
              <a:t>kolom</a:t>
            </a:r>
            <a:r>
              <a:rPr lang="en-US" sz="1650" dirty="0">
                <a:solidFill>
                  <a:srgbClr val="C2C4B5"/>
                </a:solidFill>
                <a:ea typeface="+mn-lt"/>
                <a:cs typeface="+mn-lt"/>
              </a:rPr>
              <a:t> → </a:t>
            </a:r>
            <a:r>
              <a:rPr lang="en-US" sz="1650" dirty="0" err="1">
                <a:solidFill>
                  <a:srgbClr val="C2C4B5"/>
                </a:solidFill>
                <a:ea typeface="+mn-lt"/>
                <a:cs typeface="+mn-lt"/>
              </a:rPr>
              <a:t>tukar</a:t>
            </a:r>
            <a:r>
              <a:rPr lang="en-US" sz="1650" dirty="0">
                <a:solidFill>
                  <a:srgbClr val="C2C4B5"/>
                </a:solidFill>
                <a:ea typeface="+mn-lt"/>
                <a:cs typeface="+mn-lt"/>
              </a:rPr>
              <a:t> </a:t>
            </a:r>
            <a:r>
              <a:rPr lang="en-US" sz="1650" dirty="0" err="1">
                <a:solidFill>
                  <a:srgbClr val="C2C4B5"/>
                </a:solidFill>
                <a:ea typeface="+mn-lt"/>
                <a:cs typeface="+mn-lt"/>
              </a:rPr>
              <a:t>silang</a:t>
            </a:r>
            <a:r>
              <a:rPr lang="en-US" sz="1650" dirty="0">
                <a:solidFill>
                  <a:srgbClr val="C2C4B5"/>
                </a:solidFill>
                <a:ea typeface="+mn-lt"/>
                <a:cs typeface="+mn-lt"/>
              </a:rPr>
              <a:t>.</a:t>
            </a:r>
            <a:endParaRPr lang="en-US" dirty="0">
              <a:ea typeface="+mn-lt"/>
              <a:cs typeface="+mn-lt"/>
            </a:endParaRPr>
          </a:p>
          <a:p>
            <a:pPr>
              <a:lnSpc>
                <a:spcPts val="2700"/>
              </a:lnSpc>
            </a:pPr>
            <a:endParaRPr lang="en-US" sz="1650" dirty="0">
              <a:solidFill>
                <a:srgbClr val="C2C4B5"/>
              </a:solidFill>
              <a:ea typeface="Calibri"/>
              <a:cs typeface="Calibri"/>
            </a:endParaRPr>
          </a:p>
        </p:txBody>
      </p:sp>
      <p:sp>
        <p:nvSpPr>
          <p:cNvPr id="10" name="Text 5"/>
          <p:cNvSpPr/>
          <p:nvPr/>
        </p:nvSpPr>
        <p:spPr>
          <a:xfrm>
            <a:off x="6608747" y="5805030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Kelemahan</a:t>
            </a:r>
            <a:endParaRPr lang="en-US" sz="2100" dirty="0"/>
          </a:p>
        </p:txBody>
      </p:sp>
      <p:sp>
        <p:nvSpPr>
          <p:cNvPr id="11" name="Text 6"/>
          <p:cNvSpPr/>
          <p:nvPr/>
        </p:nvSpPr>
        <p:spPr>
          <a:xfrm>
            <a:off x="6608747" y="6270802"/>
            <a:ext cx="4168140" cy="1034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Lebih kuat dari Vigenere, tetapi masih dapat dianalisis dengan frekuensi pasangan huruf.</a:t>
            </a:r>
            <a:endParaRPr lang="en-US" sz="165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809A387-8F3F-95D0-C4E1-FF81FE416679}"/>
              </a:ext>
            </a:extLst>
          </p:cNvPr>
          <p:cNvSpPr/>
          <p:nvPr/>
        </p:nvSpPr>
        <p:spPr>
          <a:xfrm>
            <a:off x="12734925" y="7543800"/>
            <a:ext cx="1819275" cy="609600"/>
          </a:xfrm>
          <a:prstGeom prst="rect">
            <a:avLst/>
          </a:prstGeom>
          <a:solidFill>
            <a:srgbClr val="1C1D1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 5">
            <a:extLst>
              <a:ext uri="{FF2B5EF4-FFF2-40B4-BE49-F238E27FC236}">
                <a16:creationId xmlns:a16="http://schemas.microsoft.com/office/drawing/2014/main" id="{BBE04121-0403-2787-326A-C894935343B1}"/>
              </a:ext>
            </a:extLst>
          </p:cNvPr>
          <p:cNvSpPr/>
          <p:nvPr/>
        </p:nvSpPr>
        <p:spPr>
          <a:xfrm>
            <a:off x="6585300" y="2088814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650"/>
              </a:lnSpc>
            </a:pPr>
            <a:r>
              <a:rPr lang="en-US" sz="2100" b="1" dirty="0">
                <a:solidFill>
                  <a:srgbClr val="C2C4B5"/>
                </a:solidFill>
                <a:latin typeface="Outfit Bold"/>
              </a:rPr>
              <a:t>Teori </a:t>
            </a:r>
            <a:r>
              <a:rPr lang="en-US" sz="2100" b="1" dirty="0" err="1">
                <a:solidFill>
                  <a:srgbClr val="C2C4B5"/>
                </a:solidFill>
                <a:latin typeface="Outfit Bold"/>
              </a:rPr>
              <a:t>Singkat</a:t>
            </a:r>
          </a:p>
        </p:txBody>
      </p:sp>
      <p:sp>
        <p:nvSpPr>
          <p:cNvPr id="16" name="Text 6">
            <a:extLst>
              <a:ext uri="{FF2B5EF4-FFF2-40B4-BE49-F238E27FC236}">
                <a16:creationId xmlns:a16="http://schemas.microsoft.com/office/drawing/2014/main" id="{28F4D937-1F11-5F67-C628-623E981C5537}"/>
              </a:ext>
            </a:extLst>
          </p:cNvPr>
          <p:cNvSpPr/>
          <p:nvPr/>
        </p:nvSpPr>
        <p:spPr>
          <a:xfrm>
            <a:off x="6597023" y="2554586"/>
            <a:ext cx="6125893" cy="1034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lnSpc>
                <a:spcPts val="2700"/>
              </a:lnSpc>
            </a:pPr>
            <a:r>
              <a:rPr lang="en-US" sz="1650" dirty="0">
                <a:solidFill>
                  <a:srgbClr val="C2C4B5"/>
                </a:solidFill>
                <a:latin typeface="Consolas"/>
                <a:ea typeface="Bitter" pitchFamily="34" charset="-122"/>
                <a:cs typeface="Bitter" pitchFamily="34" charset="-120"/>
              </a:rPr>
              <a:t>Playfair Cipher </a:t>
            </a:r>
            <a:r>
              <a:rPr lang="en-US" sz="1650" err="1">
                <a:solidFill>
                  <a:srgbClr val="C2C4B5"/>
                </a:solidFill>
                <a:latin typeface="Consolas"/>
                <a:ea typeface="Bitter" pitchFamily="34" charset="-122"/>
                <a:cs typeface="Bitter" pitchFamily="34" charset="-120"/>
              </a:rPr>
              <a:t>ditemukan</a:t>
            </a:r>
            <a:r>
              <a:rPr lang="en-US" sz="1650" dirty="0">
                <a:solidFill>
                  <a:srgbClr val="C2C4B5"/>
                </a:solidFill>
                <a:latin typeface="Consolas"/>
                <a:ea typeface="Bitter" pitchFamily="34" charset="-122"/>
                <a:cs typeface="Bitter" pitchFamily="34" charset="-120"/>
              </a:rPr>
              <a:t> oleh Charles Wheatstone (1854) dan </a:t>
            </a:r>
            <a:r>
              <a:rPr lang="en-US" sz="1650" err="1">
                <a:solidFill>
                  <a:srgbClr val="C2C4B5"/>
                </a:solidFill>
                <a:latin typeface="Consolas"/>
                <a:ea typeface="Bitter" pitchFamily="34" charset="-122"/>
                <a:cs typeface="Bitter" pitchFamily="34" charset="-120"/>
              </a:rPr>
              <a:t>dipopulerkan</a:t>
            </a:r>
            <a:r>
              <a:rPr lang="en-US" sz="1650" dirty="0">
                <a:solidFill>
                  <a:srgbClr val="C2C4B5"/>
                </a:solidFill>
                <a:latin typeface="Consolas"/>
                <a:ea typeface="Bitter" pitchFamily="34" charset="-122"/>
                <a:cs typeface="Bitter" pitchFamily="34" charset="-120"/>
              </a:rPr>
              <a:t> oleh Lord Playfair. Cipher </a:t>
            </a:r>
            <a:r>
              <a:rPr lang="en-US" sz="1650" err="1">
                <a:solidFill>
                  <a:srgbClr val="C2C4B5"/>
                </a:solidFill>
                <a:latin typeface="Consolas"/>
                <a:ea typeface="Bitter" pitchFamily="34" charset="-122"/>
                <a:cs typeface="Bitter" pitchFamily="34" charset="-120"/>
              </a:rPr>
              <a:t>ini</a:t>
            </a:r>
            <a:r>
              <a:rPr lang="en-US" sz="1650" dirty="0">
                <a:solidFill>
                  <a:srgbClr val="C2C4B5"/>
                </a:solidFill>
                <a:latin typeface="Consolas"/>
                <a:ea typeface="Bitter" pitchFamily="34" charset="-122"/>
                <a:cs typeface="Bitter" pitchFamily="34" charset="-120"/>
              </a:rPr>
              <a:t> </a:t>
            </a:r>
            <a:r>
              <a:rPr lang="en-US" sz="1650" err="1">
                <a:solidFill>
                  <a:srgbClr val="C2C4B5"/>
                </a:solidFill>
                <a:latin typeface="Consolas"/>
                <a:ea typeface="Bitter" pitchFamily="34" charset="-122"/>
                <a:cs typeface="Bitter" pitchFamily="34" charset="-120"/>
              </a:rPr>
              <a:t>bekerja</a:t>
            </a:r>
            <a:r>
              <a:rPr lang="en-US" sz="1650" dirty="0">
                <a:solidFill>
                  <a:srgbClr val="C2C4B5"/>
                </a:solidFill>
                <a:latin typeface="Consolas"/>
                <a:ea typeface="Bitter" pitchFamily="34" charset="-122"/>
                <a:cs typeface="Bitter" pitchFamily="34" charset="-120"/>
              </a:rPr>
              <a:t> </a:t>
            </a:r>
            <a:r>
              <a:rPr lang="en-US" sz="1650" err="1">
                <a:solidFill>
                  <a:srgbClr val="C2C4B5"/>
                </a:solidFill>
                <a:latin typeface="Consolas"/>
                <a:ea typeface="Bitter" pitchFamily="34" charset="-122"/>
                <a:cs typeface="Bitter" pitchFamily="34" charset="-120"/>
              </a:rPr>
              <a:t>dengan</a:t>
            </a:r>
            <a:r>
              <a:rPr lang="en-US" sz="1650" dirty="0">
                <a:solidFill>
                  <a:srgbClr val="C2C4B5"/>
                </a:solidFill>
                <a:latin typeface="Consolas"/>
                <a:ea typeface="Bitter" pitchFamily="34" charset="-122"/>
                <a:cs typeface="Bitter" pitchFamily="34" charset="-120"/>
              </a:rPr>
              <a:t> </a:t>
            </a:r>
            <a:r>
              <a:rPr lang="en-US" sz="1650" err="1">
                <a:solidFill>
                  <a:srgbClr val="C2C4B5"/>
                </a:solidFill>
                <a:latin typeface="Consolas"/>
                <a:ea typeface="Bitter" pitchFamily="34" charset="-122"/>
                <a:cs typeface="Bitter" pitchFamily="34" charset="-120"/>
              </a:rPr>
              <a:t>pasangan</a:t>
            </a:r>
            <a:r>
              <a:rPr lang="en-US" sz="1650" dirty="0">
                <a:solidFill>
                  <a:srgbClr val="C2C4B5"/>
                </a:solidFill>
                <a:latin typeface="Consolas"/>
                <a:ea typeface="Bitter" pitchFamily="34" charset="-122"/>
                <a:cs typeface="Bitter" pitchFamily="34" charset="-120"/>
              </a:rPr>
              <a:t> </a:t>
            </a:r>
            <a:r>
              <a:rPr lang="en-US" sz="1650" err="1">
                <a:solidFill>
                  <a:srgbClr val="C2C4B5"/>
                </a:solidFill>
                <a:latin typeface="Consolas"/>
                <a:ea typeface="Bitter" pitchFamily="34" charset="-122"/>
                <a:cs typeface="Bitter" pitchFamily="34" charset="-120"/>
              </a:rPr>
              <a:t>huruf</a:t>
            </a:r>
            <a:r>
              <a:rPr lang="en-US" sz="1650" dirty="0">
                <a:solidFill>
                  <a:srgbClr val="C2C4B5"/>
                </a:solidFill>
                <a:latin typeface="Consolas"/>
                <a:ea typeface="Bitter" pitchFamily="34" charset="-122"/>
                <a:cs typeface="Bitter" pitchFamily="34" charset="-120"/>
              </a:rPr>
              <a:t> (digraph) </a:t>
            </a:r>
            <a:r>
              <a:rPr lang="en-US" sz="1650" err="1">
                <a:solidFill>
                  <a:srgbClr val="C2C4B5"/>
                </a:solidFill>
                <a:latin typeface="Consolas"/>
                <a:ea typeface="Bitter" pitchFamily="34" charset="-122"/>
                <a:cs typeface="Bitter" pitchFamily="34" charset="-120"/>
              </a:rPr>
              <a:t>menggunakan</a:t>
            </a:r>
            <a:r>
              <a:rPr lang="en-US" sz="1650" dirty="0">
                <a:solidFill>
                  <a:srgbClr val="C2C4B5"/>
                </a:solidFill>
                <a:latin typeface="Consolas"/>
                <a:ea typeface="Bitter" pitchFamily="34" charset="-122"/>
                <a:cs typeface="Bitter" pitchFamily="34" charset="-120"/>
              </a:rPr>
              <a:t> </a:t>
            </a:r>
            <a:r>
              <a:rPr lang="en-US" sz="1650" err="1">
                <a:solidFill>
                  <a:srgbClr val="C2C4B5"/>
                </a:solidFill>
                <a:latin typeface="Consolas"/>
                <a:ea typeface="Bitter" pitchFamily="34" charset="-122"/>
                <a:cs typeface="Bitter" pitchFamily="34" charset="-120"/>
              </a:rPr>
              <a:t>tabel</a:t>
            </a:r>
            <a:r>
              <a:rPr lang="en-US" sz="1650" dirty="0">
                <a:solidFill>
                  <a:srgbClr val="C2C4B5"/>
                </a:solidFill>
                <a:latin typeface="Consolas"/>
                <a:ea typeface="Bitter" pitchFamily="34" charset="-122"/>
                <a:cs typeface="Bitter" pitchFamily="34" charset="-120"/>
              </a:rPr>
              <a:t> 5×5 </a:t>
            </a:r>
            <a:r>
              <a:rPr lang="en-US" sz="1650" err="1">
                <a:solidFill>
                  <a:srgbClr val="C2C4B5"/>
                </a:solidFill>
                <a:latin typeface="Consolas"/>
                <a:ea typeface="Bitter" pitchFamily="34" charset="-122"/>
                <a:cs typeface="Bitter" pitchFamily="34" charset="-120"/>
              </a:rPr>
              <a:t>huruf</a:t>
            </a:r>
            <a:r>
              <a:rPr lang="en-US" sz="1650" dirty="0">
                <a:solidFill>
                  <a:srgbClr val="C2C4B5"/>
                </a:solidFill>
                <a:latin typeface="Consolas"/>
                <a:ea typeface="Bitter" pitchFamily="34" charset="-122"/>
                <a:cs typeface="Bitter" pitchFamily="34" charset="-120"/>
              </a:rPr>
              <a:t> (I dan J </a:t>
            </a:r>
            <a:r>
              <a:rPr lang="en-US" sz="1650" err="1">
                <a:solidFill>
                  <a:srgbClr val="C2C4B5"/>
                </a:solidFill>
                <a:latin typeface="Consolas"/>
                <a:ea typeface="Bitter" pitchFamily="34" charset="-122"/>
                <a:cs typeface="Bitter" pitchFamily="34" charset="-120"/>
              </a:rPr>
              <a:t>digabung</a:t>
            </a:r>
            <a:r>
              <a:rPr lang="en-US" sz="1650" dirty="0">
                <a:solidFill>
                  <a:srgbClr val="C2C4B5"/>
                </a:solidFill>
                <a:latin typeface="Consolas"/>
                <a:ea typeface="Bitter" pitchFamily="34" charset="-122"/>
                <a:cs typeface="Bitter" pitchFamily="34" charset="-120"/>
              </a:rPr>
              <a:t>).</a:t>
            </a:r>
            <a:r>
              <a:rPr lang="en-US" sz="1650" dirty="0">
                <a:solidFill>
                  <a:srgbClr val="C2C4B5"/>
                </a:solidFill>
                <a:ea typeface="+mn-lt"/>
                <a:cs typeface="+mn-lt"/>
              </a:rPr>
              <a:t> </a:t>
            </a:r>
            <a:endParaRPr lang="id-ID">
              <a:ea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3102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64354" y="611267"/>
            <a:ext cx="5001697" cy="6251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00"/>
              </a:lnSpc>
              <a:buNone/>
            </a:pPr>
            <a:r>
              <a:rPr lang="en-US" sz="390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5. Hill Cipher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6264354" y="1735794"/>
            <a:ext cx="7588091" cy="6400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sz="1600" dirty="0">
                <a:solidFill>
                  <a:srgbClr val="C2C4B5"/>
                </a:solidFill>
                <a:ea typeface="+mn-lt"/>
                <a:cs typeface="+mn-lt"/>
              </a:rPr>
              <a:t>Hill Cipher </a:t>
            </a:r>
            <a:r>
              <a:rPr lang="en-US" sz="1600" err="1">
                <a:solidFill>
                  <a:srgbClr val="C2C4B5"/>
                </a:solidFill>
                <a:ea typeface="+mn-lt"/>
                <a:cs typeface="+mn-lt"/>
              </a:rPr>
              <a:t>menggunakan</a:t>
            </a:r>
            <a:r>
              <a:rPr lang="en-US" sz="1600" dirty="0">
                <a:solidFill>
                  <a:srgbClr val="C2C4B5"/>
                </a:solidFill>
                <a:ea typeface="+mn-lt"/>
                <a:cs typeface="+mn-lt"/>
              </a:rPr>
              <a:t> </a:t>
            </a:r>
            <a:r>
              <a:rPr lang="en-US" sz="1600" err="1">
                <a:solidFill>
                  <a:srgbClr val="C2C4B5"/>
                </a:solidFill>
                <a:ea typeface="+mn-lt"/>
                <a:cs typeface="+mn-lt"/>
              </a:rPr>
              <a:t>aljabar</a:t>
            </a:r>
            <a:r>
              <a:rPr lang="en-US" sz="1600" dirty="0">
                <a:solidFill>
                  <a:srgbClr val="C2C4B5"/>
                </a:solidFill>
                <a:ea typeface="+mn-lt"/>
                <a:cs typeface="+mn-lt"/>
              </a:rPr>
              <a:t> linear. Plaintext </a:t>
            </a:r>
            <a:r>
              <a:rPr lang="en-US" sz="1600" err="1">
                <a:solidFill>
                  <a:srgbClr val="C2C4B5"/>
                </a:solidFill>
                <a:ea typeface="+mn-lt"/>
                <a:cs typeface="+mn-lt"/>
              </a:rPr>
              <a:t>diubah</a:t>
            </a:r>
            <a:r>
              <a:rPr lang="en-US" sz="1600" dirty="0">
                <a:solidFill>
                  <a:srgbClr val="C2C4B5"/>
                </a:solidFill>
                <a:ea typeface="+mn-lt"/>
                <a:cs typeface="+mn-lt"/>
              </a:rPr>
              <a:t> </a:t>
            </a:r>
            <a:r>
              <a:rPr lang="en-US" sz="1600" err="1">
                <a:solidFill>
                  <a:srgbClr val="C2C4B5"/>
                </a:solidFill>
                <a:ea typeface="+mn-lt"/>
                <a:cs typeface="+mn-lt"/>
              </a:rPr>
              <a:t>menjadi</a:t>
            </a:r>
            <a:r>
              <a:rPr lang="en-US" sz="1600" dirty="0">
                <a:solidFill>
                  <a:srgbClr val="C2C4B5"/>
                </a:solidFill>
                <a:ea typeface="+mn-lt"/>
                <a:cs typeface="+mn-lt"/>
              </a:rPr>
              <a:t> </a:t>
            </a:r>
            <a:r>
              <a:rPr lang="en-US" sz="1600" err="1">
                <a:solidFill>
                  <a:srgbClr val="C2C4B5"/>
                </a:solidFill>
                <a:ea typeface="+mn-lt"/>
                <a:cs typeface="+mn-lt"/>
              </a:rPr>
              <a:t>vektor</a:t>
            </a:r>
            <a:r>
              <a:rPr lang="en-US" sz="1600" dirty="0">
                <a:solidFill>
                  <a:srgbClr val="C2C4B5"/>
                </a:solidFill>
                <a:ea typeface="+mn-lt"/>
                <a:cs typeface="+mn-lt"/>
              </a:rPr>
              <a:t> </a:t>
            </a:r>
            <a:r>
              <a:rPr lang="en-US" sz="1600" err="1">
                <a:solidFill>
                  <a:srgbClr val="C2C4B5"/>
                </a:solidFill>
                <a:ea typeface="+mn-lt"/>
                <a:cs typeface="+mn-lt"/>
              </a:rPr>
              <a:t>angka</a:t>
            </a:r>
            <a:r>
              <a:rPr lang="en-US" sz="1600" dirty="0">
                <a:solidFill>
                  <a:srgbClr val="C2C4B5"/>
                </a:solidFill>
                <a:ea typeface="+mn-lt"/>
                <a:cs typeface="+mn-lt"/>
              </a:rPr>
              <a:t>, </a:t>
            </a:r>
            <a:r>
              <a:rPr lang="en-US" sz="1600" err="1">
                <a:solidFill>
                  <a:srgbClr val="C2C4B5"/>
                </a:solidFill>
                <a:ea typeface="+mn-lt"/>
                <a:cs typeface="+mn-lt"/>
              </a:rPr>
              <a:t>lalu</a:t>
            </a:r>
            <a:r>
              <a:rPr lang="en-US" sz="1600" dirty="0">
                <a:solidFill>
                  <a:srgbClr val="C2C4B5"/>
                </a:solidFill>
                <a:ea typeface="+mn-lt"/>
                <a:cs typeface="+mn-lt"/>
              </a:rPr>
              <a:t> </a:t>
            </a:r>
            <a:r>
              <a:rPr lang="en-US" sz="1600" err="1">
                <a:solidFill>
                  <a:srgbClr val="C2C4B5"/>
                </a:solidFill>
                <a:ea typeface="+mn-lt"/>
                <a:cs typeface="+mn-lt"/>
              </a:rPr>
              <a:t>dikalikan</a:t>
            </a:r>
            <a:r>
              <a:rPr lang="en-US" sz="1600" dirty="0">
                <a:solidFill>
                  <a:srgbClr val="C2C4B5"/>
                </a:solidFill>
                <a:ea typeface="+mn-lt"/>
                <a:cs typeface="+mn-lt"/>
              </a:rPr>
              <a:t> </a:t>
            </a:r>
            <a:r>
              <a:rPr lang="en-US" sz="1600" err="1">
                <a:solidFill>
                  <a:srgbClr val="C2C4B5"/>
                </a:solidFill>
                <a:ea typeface="+mn-lt"/>
                <a:cs typeface="+mn-lt"/>
              </a:rPr>
              <a:t>dengan</a:t>
            </a:r>
            <a:r>
              <a:rPr lang="en-US" sz="1600" dirty="0">
                <a:solidFill>
                  <a:srgbClr val="C2C4B5"/>
                </a:solidFill>
                <a:ea typeface="+mn-lt"/>
                <a:cs typeface="+mn-lt"/>
              </a:rPr>
              <a:t> </a:t>
            </a:r>
            <a:r>
              <a:rPr lang="en-US" sz="1600" err="1">
                <a:solidFill>
                  <a:srgbClr val="C2C4B5"/>
                </a:solidFill>
                <a:ea typeface="+mn-lt"/>
                <a:cs typeface="+mn-lt"/>
              </a:rPr>
              <a:t>matriks</a:t>
            </a:r>
            <a:r>
              <a:rPr lang="en-US" sz="1600" dirty="0">
                <a:solidFill>
                  <a:srgbClr val="C2C4B5"/>
                </a:solidFill>
                <a:ea typeface="+mn-lt"/>
                <a:cs typeface="+mn-lt"/>
              </a:rPr>
              <a:t> </a:t>
            </a:r>
            <a:r>
              <a:rPr lang="en-US" sz="1600" err="1">
                <a:solidFill>
                  <a:srgbClr val="C2C4B5"/>
                </a:solidFill>
                <a:ea typeface="+mn-lt"/>
                <a:cs typeface="+mn-lt"/>
              </a:rPr>
              <a:t>kunci</a:t>
            </a:r>
            <a:r>
              <a:rPr lang="en-US" sz="1600" dirty="0">
                <a:solidFill>
                  <a:srgbClr val="C2C4B5"/>
                </a:solidFill>
                <a:ea typeface="+mn-lt"/>
                <a:cs typeface="+mn-lt"/>
              </a:rPr>
              <a:t> (mod 26). </a:t>
            </a:r>
            <a:r>
              <a:rPr lang="en-US" sz="1600" err="1">
                <a:solidFill>
                  <a:srgbClr val="C2C4B5"/>
                </a:solidFill>
                <a:ea typeface="+mn-lt"/>
                <a:cs typeface="+mn-lt"/>
              </a:rPr>
              <a:t>Matriks</a:t>
            </a:r>
            <a:r>
              <a:rPr lang="en-US" sz="1600" dirty="0">
                <a:solidFill>
                  <a:srgbClr val="C2C4B5"/>
                </a:solidFill>
                <a:ea typeface="+mn-lt"/>
                <a:cs typeface="+mn-lt"/>
              </a:rPr>
              <a:t> </a:t>
            </a:r>
            <a:r>
              <a:rPr lang="en-US" sz="1600" err="1">
                <a:solidFill>
                  <a:srgbClr val="C2C4B5"/>
                </a:solidFill>
                <a:ea typeface="+mn-lt"/>
                <a:cs typeface="+mn-lt"/>
              </a:rPr>
              <a:t>kunci</a:t>
            </a:r>
            <a:r>
              <a:rPr lang="en-US" sz="1600" dirty="0">
                <a:solidFill>
                  <a:srgbClr val="C2C4B5"/>
                </a:solidFill>
                <a:ea typeface="+mn-lt"/>
                <a:cs typeface="+mn-lt"/>
              </a:rPr>
              <a:t> </a:t>
            </a:r>
            <a:r>
              <a:rPr lang="en-US" sz="1600" err="1">
                <a:solidFill>
                  <a:srgbClr val="C2C4B5"/>
                </a:solidFill>
                <a:ea typeface="+mn-lt"/>
                <a:cs typeface="+mn-lt"/>
              </a:rPr>
              <a:t>harus</a:t>
            </a:r>
            <a:r>
              <a:rPr lang="en-US" sz="1600" dirty="0">
                <a:solidFill>
                  <a:srgbClr val="C2C4B5"/>
                </a:solidFill>
                <a:ea typeface="+mn-lt"/>
                <a:cs typeface="+mn-lt"/>
              </a:rPr>
              <a:t> invertible agar </a:t>
            </a:r>
            <a:r>
              <a:rPr lang="en-US" sz="1600" err="1">
                <a:solidFill>
                  <a:srgbClr val="C2C4B5"/>
                </a:solidFill>
                <a:ea typeface="+mn-lt"/>
                <a:cs typeface="+mn-lt"/>
              </a:rPr>
              <a:t>dekripsi</a:t>
            </a:r>
            <a:r>
              <a:rPr lang="en-US" sz="1600" dirty="0">
                <a:solidFill>
                  <a:srgbClr val="C2C4B5"/>
                </a:solidFill>
                <a:ea typeface="+mn-lt"/>
                <a:cs typeface="+mn-lt"/>
              </a:rPr>
              <a:t> </a:t>
            </a:r>
            <a:r>
              <a:rPr lang="en-US" sz="1600" err="1">
                <a:solidFill>
                  <a:srgbClr val="C2C4B5"/>
                </a:solidFill>
                <a:ea typeface="+mn-lt"/>
                <a:cs typeface="+mn-lt"/>
              </a:rPr>
              <a:t>bisa</a:t>
            </a:r>
            <a:r>
              <a:rPr lang="en-US" sz="1600" dirty="0">
                <a:solidFill>
                  <a:srgbClr val="C2C4B5"/>
                </a:solidFill>
                <a:ea typeface="+mn-lt"/>
                <a:cs typeface="+mn-lt"/>
              </a:rPr>
              <a:t> </a:t>
            </a:r>
            <a:r>
              <a:rPr lang="en-US" sz="1600" err="1">
                <a:solidFill>
                  <a:srgbClr val="C2C4B5"/>
                </a:solidFill>
                <a:ea typeface="+mn-lt"/>
                <a:cs typeface="+mn-lt"/>
              </a:rPr>
              <a:t>dilakukan</a:t>
            </a:r>
            <a:r>
              <a:rPr lang="en-US" sz="1600" dirty="0">
                <a:solidFill>
                  <a:srgbClr val="C2C4B5"/>
                </a:solidFill>
                <a:ea typeface="+mn-lt"/>
                <a:cs typeface="+mn-lt"/>
              </a:rPr>
              <a:t>.</a:t>
            </a:r>
            <a:endParaRPr lang="id-ID" sz="1600">
              <a:ea typeface="+mn-lt"/>
              <a:cs typeface="+mn-lt"/>
            </a:endParaRPr>
          </a:p>
          <a:p>
            <a:pPr>
              <a:lnSpc>
                <a:spcPts val="2500"/>
              </a:lnSpc>
            </a:pPr>
            <a:endParaRPr lang="en-US" sz="1550" dirty="0">
              <a:solidFill>
                <a:srgbClr val="C2C4B5"/>
              </a:solidFill>
              <a:latin typeface="Bitter"/>
              <a:ea typeface="Calibri"/>
              <a:cs typeface="Calibri"/>
            </a:endParaRPr>
          </a:p>
        </p:txBody>
      </p:sp>
      <p:sp>
        <p:nvSpPr>
          <p:cNvPr id="5" name="Shape 2"/>
          <p:cNvSpPr/>
          <p:nvPr/>
        </p:nvSpPr>
        <p:spPr>
          <a:xfrm>
            <a:off x="6264354" y="2401610"/>
            <a:ext cx="22860" cy="5218152"/>
          </a:xfrm>
          <a:prstGeom prst="roundRect">
            <a:avLst>
              <a:gd name="adj" fmla="val 131279"/>
            </a:avLst>
          </a:prstGeom>
          <a:solidFill>
            <a:srgbClr val="545557"/>
          </a:solidFill>
          <a:ln/>
        </p:spPr>
      </p:sp>
      <p:sp>
        <p:nvSpPr>
          <p:cNvPr id="6" name="Shape 3"/>
          <p:cNvSpPr/>
          <p:nvPr/>
        </p:nvSpPr>
        <p:spPr>
          <a:xfrm>
            <a:off x="6287214" y="2401610"/>
            <a:ext cx="7588091" cy="1472684"/>
          </a:xfrm>
          <a:prstGeom prst="rect">
            <a:avLst/>
          </a:prstGeom>
          <a:solidFill>
            <a:srgbClr val="3B3C3E"/>
          </a:solidFill>
          <a:ln/>
        </p:spPr>
      </p:sp>
      <p:sp>
        <p:nvSpPr>
          <p:cNvPr id="7" name="Text 4"/>
          <p:cNvSpPr/>
          <p:nvPr/>
        </p:nvSpPr>
        <p:spPr>
          <a:xfrm>
            <a:off x="6487239" y="2601635"/>
            <a:ext cx="2505670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Prinsip Aljabar Linear</a:t>
            </a:r>
            <a:endParaRPr lang="en-US" sz="1950" dirty="0"/>
          </a:p>
        </p:txBody>
      </p:sp>
      <p:sp>
        <p:nvSpPr>
          <p:cNvPr id="8" name="Text 5"/>
          <p:cNvSpPr/>
          <p:nvPr/>
        </p:nvSpPr>
        <p:spPr>
          <a:xfrm>
            <a:off x="6487239" y="3034189"/>
            <a:ext cx="7188041" cy="6400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Plaintext diubah menjadi vektor angka, lalu dikalikan dengan matriks kunci </a:t>
            </a:r>
            <a:r>
              <a:rPr lang="en-US" sz="1550" dirty="0">
                <a:solidFill>
                  <a:srgbClr val="9FA582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(mod 26)</a:t>
            </a:r>
            <a:r>
              <a:rPr lang="en-US" sz="15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.</a:t>
            </a:r>
            <a:endParaRPr lang="en-US" sz="1550" dirty="0"/>
          </a:p>
        </p:txBody>
      </p:sp>
      <p:sp>
        <p:nvSpPr>
          <p:cNvPr id="9" name="Shape 6"/>
          <p:cNvSpPr/>
          <p:nvPr/>
        </p:nvSpPr>
        <p:spPr>
          <a:xfrm>
            <a:off x="6287214" y="4274344"/>
            <a:ext cx="7588091" cy="1472684"/>
          </a:xfrm>
          <a:prstGeom prst="rect">
            <a:avLst/>
          </a:prstGeom>
          <a:solidFill>
            <a:srgbClr val="3B3C3E"/>
          </a:solidFill>
          <a:ln/>
        </p:spPr>
      </p:sp>
      <p:sp>
        <p:nvSpPr>
          <p:cNvPr id="10" name="Text 7"/>
          <p:cNvSpPr/>
          <p:nvPr/>
        </p:nvSpPr>
        <p:spPr>
          <a:xfrm>
            <a:off x="6487239" y="4474369"/>
            <a:ext cx="2500789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950" b="1" dirty="0" err="1">
                <a:solidFill>
                  <a:srgbClr val="C2C4B5"/>
                </a:solidFill>
                <a:latin typeface="Outfit Bold"/>
              </a:rPr>
              <a:t>Rumus</a:t>
            </a:r>
          </a:p>
        </p:txBody>
      </p:sp>
      <p:sp>
        <p:nvSpPr>
          <p:cNvPr id="11" name="Text 8"/>
          <p:cNvSpPr/>
          <p:nvPr/>
        </p:nvSpPr>
        <p:spPr>
          <a:xfrm>
            <a:off x="6487239" y="4906923"/>
            <a:ext cx="7188041" cy="6400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sz="1550">
                <a:solidFill>
                  <a:srgbClr val="C2C4B5"/>
                </a:solidFill>
                <a:ea typeface="+mn-lt"/>
                <a:cs typeface="+mn-lt"/>
              </a:rPr>
              <a:t>C = (K × P) mod 26</a:t>
            </a:r>
            <a:endParaRPr lang="id-ID"/>
          </a:p>
          <a:p>
            <a:r>
              <a:rPr lang="en-US" sz="1550" dirty="0">
                <a:solidFill>
                  <a:srgbClr val="C2C4B5"/>
                </a:solidFill>
                <a:ea typeface="+mn-lt"/>
                <a:cs typeface="+mn-lt"/>
              </a:rPr>
              <a:t>P = (K⁻¹ × C) mod 26</a:t>
            </a:r>
            <a:endParaRPr lang="en-US" dirty="0"/>
          </a:p>
          <a:p>
            <a:pPr marL="0" indent="0" algn="just">
              <a:lnSpc>
                <a:spcPts val="2500"/>
              </a:lnSpc>
              <a:buNone/>
            </a:pPr>
            <a:endParaRPr lang="en-US" sz="1550" dirty="0">
              <a:solidFill>
                <a:srgbClr val="C2C4B5"/>
              </a:solidFill>
              <a:latin typeface="Bitter"/>
            </a:endParaRPr>
          </a:p>
        </p:txBody>
      </p:sp>
      <p:sp>
        <p:nvSpPr>
          <p:cNvPr id="12" name="Shape 9"/>
          <p:cNvSpPr/>
          <p:nvPr/>
        </p:nvSpPr>
        <p:spPr>
          <a:xfrm>
            <a:off x="6287214" y="6147078"/>
            <a:ext cx="7588091" cy="1472684"/>
          </a:xfrm>
          <a:prstGeom prst="rect">
            <a:avLst/>
          </a:prstGeom>
          <a:solidFill>
            <a:srgbClr val="3B3C3E"/>
          </a:solidFill>
          <a:ln/>
        </p:spPr>
      </p:sp>
      <p:sp>
        <p:nvSpPr>
          <p:cNvPr id="13" name="Text 10"/>
          <p:cNvSpPr/>
          <p:nvPr/>
        </p:nvSpPr>
        <p:spPr>
          <a:xfrm>
            <a:off x="6487239" y="6347103"/>
            <a:ext cx="2500789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 err="1">
                <a:solidFill>
                  <a:srgbClr val="C2C4B5"/>
                </a:solidFill>
                <a:latin typeface="Outfit Bold"/>
                <a:ea typeface="Outfit Bold"/>
              </a:rPr>
              <a:t>Kelemahan</a:t>
            </a:r>
            <a:endParaRPr lang="en-US" sz="1950" b="1" dirty="0" err="1">
              <a:solidFill>
                <a:srgbClr val="C2C4B5"/>
              </a:solidFill>
              <a:latin typeface="Outfit Bold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6487239" y="6779657"/>
            <a:ext cx="7188041" cy="6400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sz="1550" dirty="0">
                <a:solidFill>
                  <a:srgbClr val="C2C4B5"/>
                </a:solidFill>
                <a:ea typeface="+mn-lt"/>
                <a:cs typeface="+mn-lt"/>
              </a:rPr>
              <a:t>Jika </a:t>
            </a:r>
            <a:r>
              <a:rPr lang="en-US" sz="1550" err="1">
                <a:solidFill>
                  <a:srgbClr val="C2C4B5"/>
                </a:solidFill>
                <a:ea typeface="+mn-lt"/>
                <a:cs typeface="+mn-lt"/>
              </a:rPr>
              <a:t>ada</a:t>
            </a:r>
            <a:r>
              <a:rPr lang="en-US" sz="1550" dirty="0">
                <a:solidFill>
                  <a:srgbClr val="C2C4B5"/>
                </a:solidFill>
                <a:ea typeface="+mn-lt"/>
                <a:cs typeface="+mn-lt"/>
              </a:rPr>
              <a:t> </a:t>
            </a:r>
            <a:r>
              <a:rPr lang="en-US" sz="1550" err="1">
                <a:solidFill>
                  <a:srgbClr val="C2C4B5"/>
                </a:solidFill>
                <a:ea typeface="+mn-lt"/>
                <a:cs typeface="+mn-lt"/>
              </a:rPr>
              <a:t>cukup</a:t>
            </a:r>
            <a:r>
              <a:rPr lang="en-US" sz="1550" dirty="0">
                <a:solidFill>
                  <a:srgbClr val="C2C4B5"/>
                </a:solidFill>
                <a:ea typeface="+mn-lt"/>
                <a:cs typeface="+mn-lt"/>
              </a:rPr>
              <a:t> </a:t>
            </a:r>
            <a:r>
              <a:rPr lang="en-US" sz="1550" err="1">
                <a:solidFill>
                  <a:srgbClr val="C2C4B5"/>
                </a:solidFill>
                <a:ea typeface="+mn-lt"/>
                <a:cs typeface="+mn-lt"/>
              </a:rPr>
              <a:t>banyak</a:t>
            </a:r>
            <a:r>
              <a:rPr lang="en-US" sz="1550" dirty="0">
                <a:solidFill>
                  <a:srgbClr val="C2C4B5"/>
                </a:solidFill>
                <a:ea typeface="+mn-lt"/>
                <a:cs typeface="+mn-lt"/>
              </a:rPr>
              <a:t> </a:t>
            </a:r>
            <a:r>
              <a:rPr lang="en-US" sz="1550" err="1">
                <a:solidFill>
                  <a:srgbClr val="C2C4B5"/>
                </a:solidFill>
                <a:ea typeface="+mn-lt"/>
                <a:cs typeface="+mn-lt"/>
              </a:rPr>
              <a:t>pasangan</a:t>
            </a:r>
            <a:r>
              <a:rPr lang="en-US" sz="1550" dirty="0">
                <a:solidFill>
                  <a:srgbClr val="C2C4B5"/>
                </a:solidFill>
                <a:ea typeface="+mn-lt"/>
                <a:cs typeface="+mn-lt"/>
              </a:rPr>
              <a:t> plaintext–ciphertext, </a:t>
            </a:r>
            <a:r>
              <a:rPr lang="en-US" sz="1550" err="1">
                <a:solidFill>
                  <a:srgbClr val="C2C4B5"/>
                </a:solidFill>
                <a:ea typeface="+mn-lt"/>
                <a:cs typeface="+mn-lt"/>
              </a:rPr>
              <a:t>kunci</a:t>
            </a:r>
            <a:r>
              <a:rPr lang="en-US" sz="1550" dirty="0">
                <a:solidFill>
                  <a:srgbClr val="C2C4B5"/>
                </a:solidFill>
                <a:ea typeface="+mn-lt"/>
                <a:cs typeface="+mn-lt"/>
              </a:rPr>
              <a:t> </a:t>
            </a:r>
            <a:r>
              <a:rPr lang="en-US" sz="1550" err="1">
                <a:solidFill>
                  <a:srgbClr val="C2C4B5"/>
                </a:solidFill>
                <a:ea typeface="+mn-lt"/>
                <a:cs typeface="+mn-lt"/>
              </a:rPr>
              <a:t>bisa</a:t>
            </a:r>
            <a:r>
              <a:rPr lang="en-US" sz="1550" dirty="0">
                <a:solidFill>
                  <a:srgbClr val="C2C4B5"/>
                </a:solidFill>
                <a:ea typeface="+mn-lt"/>
                <a:cs typeface="+mn-lt"/>
              </a:rPr>
              <a:t> </a:t>
            </a:r>
            <a:r>
              <a:rPr lang="en-US" sz="1550" err="1">
                <a:solidFill>
                  <a:srgbClr val="C2C4B5"/>
                </a:solidFill>
                <a:ea typeface="+mn-lt"/>
                <a:cs typeface="+mn-lt"/>
              </a:rPr>
              <a:t>dihitung</a:t>
            </a:r>
            <a:r>
              <a:rPr lang="en-US" sz="1550" dirty="0">
                <a:solidFill>
                  <a:srgbClr val="C2C4B5"/>
                </a:solidFill>
                <a:ea typeface="+mn-lt"/>
                <a:cs typeface="+mn-lt"/>
              </a:rPr>
              <a:t>.</a:t>
            </a:r>
            <a:endParaRPr lang="id-ID" sz="1550" dirty="0">
              <a:ea typeface="Calibri"/>
              <a:cs typeface="Calibri"/>
            </a:endParaRPr>
          </a:p>
          <a:p>
            <a:pPr marL="0" indent="0" algn="l">
              <a:lnSpc>
                <a:spcPts val="2500"/>
              </a:lnSpc>
              <a:buNone/>
            </a:pPr>
            <a:endParaRPr lang="en-US" sz="1550" dirty="0">
              <a:solidFill>
                <a:srgbClr val="C2C4B5"/>
              </a:solidFill>
              <a:latin typeface="Bitter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19700CF-94EB-FEFF-CD7A-191D96BDBAEE}"/>
              </a:ext>
            </a:extLst>
          </p:cNvPr>
          <p:cNvSpPr/>
          <p:nvPr/>
        </p:nvSpPr>
        <p:spPr>
          <a:xfrm>
            <a:off x="12734925" y="7543800"/>
            <a:ext cx="1819275" cy="609600"/>
          </a:xfrm>
          <a:prstGeom prst="rect">
            <a:avLst/>
          </a:prstGeom>
          <a:solidFill>
            <a:srgbClr val="1C1D1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</TotalTime>
  <Words>941</Words>
  <Application>Microsoft Office PowerPoint</Application>
  <PresentationFormat>Custom</PresentationFormat>
  <Paragraphs>104</Paragraphs>
  <Slides>12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Consolas</vt:lpstr>
      <vt:lpstr>Arial</vt:lpstr>
      <vt:lpstr>Outfit Bold</vt:lpstr>
      <vt:lpstr>Bitter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Wildan Hanif</dc:creator>
  <cp:lastModifiedBy>Wildan Hanif</cp:lastModifiedBy>
  <cp:revision>92</cp:revision>
  <dcterms:created xsi:type="dcterms:W3CDTF">2025-10-16T14:17:46Z</dcterms:created>
  <dcterms:modified xsi:type="dcterms:W3CDTF">2025-10-29T13:16:15Z</dcterms:modified>
</cp:coreProperties>
</file>